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Dosis"/>
      <p:regular r:id="rId91"/>
      <p:bold r:id="rId92"/>
    </p:embeddedFont>
    <p:embeddedFont>
      <p:font typeface="Lato"/>
      <p:regular r:id="rId93"/>
      <p:bold r:id="rId94"/>
      <p:italic r:id="rId95"/>
      <p:boldItalic r:id="rId96"/>
    </p:embeddedFont>
    <p:embeddedFont>
      <p:font typeface="Quicksand"/>
      <p:regular r:id="rId97"/>
      <p:bold r:id="rId98"/>
    </p:embeddedFont>
    <p:embeddedFont>
      <p:font typeface="Source Sans Pro"/>
      <p:regular r:id="rId99"/>
      <p:bold r:id="rId100"/>
      <p:italic r:id="rId101"/>
      <p:boldItalic r:id="rId102"/>
    </p:embeddedFont>
    <p:embeddedFont>
      <p:font typeface="Quicksand Light"/>
      <p:regular r:id="rId103"/>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5" roundtripDataSignature="AMtx7mjL60r1HAJ7inRJ56huENyIloza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5" Type="http://customschemas.google.com/relationships/presentationmetadata" Target="metadata"/><Relationship Id="rId104" Type="http://schemas.openxmlformats.org/officeDocument/2006/relationships/font" Target="fonts/QuicksandLight-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QuicksandLight-regular.fntdata"/><Relationship Id="rId102" Type="http://schemas.openxmlformats.org/officeDocument/2006/relationships/font" Target="fonts/SourceSansPro-boldItalic.fntdata"/><Relationship Id="rId101" Type="http://schemas.openxmlformats.org/officeDocument/2006/relationships/font" Target="fonts/SourceSansPro-italic.fntdata"/><Relationship Id="rId100" Type="http://schemas.openxmlformats.org/officeDocument/2006/relationships/font" Target="fonts/SourceSansPr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Quicksand-regular.fntdata"/><Relationship Id="rId96" Type="http://schemas.openxmlformats.org/officeDocument/2006/relationships/font" Target="fonts/Lato-boldItalic.fntdata"/><Relationship Id="rId11" Type="http://schemas.openxmlformats.org/officeDocument/2006/relationships/slide" Target="slides/slide6.xml"/><Relationship Id="rId99" Type="http://schemas.openxmlformats.org/officeDocument/2006/relationships/font" Target="fonts/SourceSansPro-regular.fntdata"/><Relationship Id="rId10" Type="http://schemas.openxmlformats.org/officeDocument/2006/relationships/slide" Target="slides/slide5.xml"/><Relationship Id="rId98" Type="http://schemas.openxmlformats.org/officeDocument/2006/relationships/font" Target="fonts/Quicksand-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Dosis-regular.fntdata"/><Relationship Id="rId90" Type="http://schemas.openxmlformats.org/officeDocument/2006/relationships/slide" Target="slides/slide85.xml"/><Relationship Id="rId93" Type="http://schemas.openxmlformats.org/officeDocument/2006/relationships/font" Target="fonts/Lato-regular.fntdata"/><Relationship Id="rId92" Type="http://schemas.openxmlformats.org/officeDocument/2006/relationships/font" Target="fonts/Dosis-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rketingpordados.com/analise-de-dados/o-que-e-big-data-%F0%9F%A4%96/"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cb8420447_0_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acb8420447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cb8420447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acb8420447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cb8420447_0_1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acb8420447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dcb6c72ce_0_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adcb6c72ce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cb84204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acb842044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6b9bb11514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6b9bb11514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9e2c5d86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ad9e2c5d86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dcb6c72ce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adcb6c72ce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d9e2c5d86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ad9e2c5d86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d9e2c5d86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ad9e2c5d8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2eb8e2811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92eb8e2811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9e2c5d8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9e2c5d8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d9e2c5d86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ad9e2c5d86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2000" u="sng">
                <a:solidFill>
                  <a:schemeClr val="hlink"/>
                </a:solidFill>
                <a:hlinkClick r:id="rId2"/>
              </a:rPr>
              <a:t>http://marketingpordados.com/analise-de-dados/o-que-e-big-data-%F0%9F%A4%96/</a:t>
            </a:r>
            <a:endParaRPr sz="2000">
              <a:solidFill>
                <a:schemeClr val="dk1"/>
              </a:solidFill>
            </a:endParaRPr>
          </a:p>
          <a:p>
            <a:pPr indent="0" lvl="0" marL="0" rtl="0" algn="l">
              <a:lnSpc>
                <a:spcPct val="100000"/>
              </a:lnSpc>
              <a:spcBef>
                <a:spcPts val="0"/>
              </a:spcBef>
              <a:spcAft>
                <a:spcPts val="0"/>
              </a:spcAft>
              <a:buSzPts val="1100"/>
              <a:buNone/>
            </a:pPr>
            <a:r>
              <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highlight>
                  <a:srgbClr val="FFFFFF"/>
                </a:highlight>
              </a:rPr>
              <a:t>Os dados não estruturados são os mais complexos de se trabalhar, pois não existe neles uma estruturação sequer, sendo necessária intervenção humana para sua preparação. Estamos falando dos dados de mídias sociais, como YouTube, Facebook, Instagram, portais de notícias etc. Todas essas mídias que citamos lidam com dados em vídeos, imagens, textos e até mesmo áudio, por isso a complexidade para o tratamento desses dados é maior.</a:t>
            </a:r>
            <a:endParaRPr sz="1350">
              <a:solidFill>
                <a:schemeClr val="dk1"/>
              </a:solidFill>
              <a:highlight>
                <a:srgbClr val="FFFFFF"/>
              </a:highlight>
            </a:endParaRPr>
          </a:p>
          <a:p>
            <a:pPr indent="0" lvl="0" marL="0" rtl="0" algn="l">
              <a:lnSpc>
                <a:spcPct val="115000"/>
              </a:lnSpc>
              <a:spcBef>
                <a:spcPts val="1900"/>
              </a:spcBef>
              <a:spcAft>
                <a:spcPts val="0"/>
              </a:spcAft>
              <a:buClr>
                <a:schemeClr val="dk1"/>
              </a:buClr>
              <a:buSzPts val="1100"/>
              <a:buFont typeface="Arial"/>
              <a:buNone/>
            </a:pPr>
            <a:r>
              <a:rPr lang="pt-BR" sz="1350">
                <a:solidFill>
                  <a:schemeClr val="dk1"/>
                </a:solidFill>
                <a:highlight>
                  <a:srgbClr val="FFFFFF"/>
                </a:highlight>
              </a:rPr>
              <a:t>Hoje, por exemplo, conseguimos monitorar as mídias sociais extraindo comentários e menções públicas sobre determinada palavra-chave. Ou seja, podemos monitorar o que as pessoas estão dizendo sobre sua empresa ou até mesmo o mercado em que você atua de forma geral. Porém, forma mais confiável de estruturar esses dados ainda é por meio da intervenção humana. Pois deve ser realizada uma análise prévia do que está sendo comentado e o contexto daquela menção. Temos diversos tipos de comentários que podem parecer positivos, mas que na realidade são palavras com sarcasmo, ironias e, na maioria das vezes os robôs não conseguem captar.</a:t>
            </a:r>
            <a:endParaRPr sz="1350">
              <a:solidFill>
                <a:schemeClr val="dk1"/>
              </a:solidFill>
              <a:highlight>
                <a:srgbClr val="FFFFFF"/>
              </a:highlight>
            </a:endParaRPr>
          </a:p>
          <a:p>
            <a:pPr indent="0" lvl="0" marL="0" rtl="0" algn="l">
              <a:lnSpc>
                <a:spcPct val="115000"/>
              </a:lnSpc>
              <a:spcBef>
                <a:spcPts val="1900"/>
              </a:spcBef>
              <a:spcAft>
                <a:spcPts val="0"/>
              </a:spcAft>
              <a:buClr>
                <a:schemeClr val="dk1"/>
              </a:buClr>
              <a:buSzPts val="1100"/>
              <a:buFont typeface="Arial"/>
              <a:buNone/>
            </a:pPr>
            <a:r>
              <a:rPr lang="pt-BR" sz="1350">
                <a:solidFill>
                  <a:schemeClr val="dk1"/>
                </a:solidFill>
                <a:highlight>
                  <a:srgbClr val="FFFFFF"/>
                </a:highlight>
              </a:rPr>
              <a:t>Além disso, é necessário criar </a:t>
            </a:r>
            <a:r>
              <a:rPr i="1" lang="pt-BR" sz="1350">
                <a:solidFill>
                  <a:schemeClr val="dk1"/>
                </a:solidFill>
                <a:highlight>
                  <a:srgbClr val="FFFFFF"/>
                </a:highlight>
              </a:rPr>
              <a:t>tags</a:t>
            </a:r>
            <a:r>
              <a:rPr lang="pt-BR" sz="1350">
                <a:solidFill>
                  <a:schemeClr val="dk1"/>
                </a:solidFill>
                <a:highlight>
                  <a:srgbClr val="FFFFFF"/>
                </a:highlight>
              </a:rPr>
              <a:t>, como se fossem categorias para o que estão dizendo em um determinado contexto. Esse tipo de trabalho (por enquanto) deve ser realizado por um ser humano pois envolve diversas particularidades de acordo com cada projeto.</a:t>
            </a:r>
            <a:endParaRPr sz="1350">
              <a:solidFill>
                <a:schemeClr val="dk1"/>
              </a:solidFill>
              <a:highlight>
                <a:srgbClr val="FFFFFF"/>
              </a:highlight>
            </a:endParaRPr>
          </a:p>
          <a:p>
            <a:pPr indent="0" lvl="0" marL="0" rtl="0" algn="l">
              <a:lnSpc>
                <a:spcPct val="115000"/>
              </a:lnSpc>
              <a:spcBef>
                <a:spcPts val="1900"/>
              </a:spcBef>
              <a:spcAft>
                <a:spcPts val="0"/>
              </a:spcAft>
              <a:buClr>
                <a:schemeClr val="dk1"/>
              </a:buClr>
              <a:buSzPts val="1100"/>
              <a:buFont typeface="Arial"/>
              <a:buNone/>
            </a:pPr>
            <a:r>
              <a:rPr lang="pt-BR" sz="1350">
                <a:solidFill>
                  <a:schemeClr val="dk1"/>
                </a:solidFill>
                <a:highlight>
                  <a:srgbClr val="FFFFFF"/>
                </a:highlight>
              </a:rPr>
              <a:t>Uma dúvida muito comum é “Se eu encontrar 20 mil comentários, um ser humano precisa categorizar, taguear e estruturar esses dados?”. Exatamente. Por esse motivo consideramos a complexidade dos dados não estruturados maior, mais trabalhosa e morosa.</a:t>
            </a:r>
            <a:endParaRPr sz="1350">
              <a:solidFill>
                <a:schemeClr val="dk1"/>
              </a:solidFill>
              <a:highlight>
                <a:srgbClr val="FFFFFF"/>
              </a:highlight>
            </a:endParaRPr>
          </a:p>
          <a:p>
            <a:pPr indent="0" lvl="0" marL="0" rtl="0" algn="l">
              <a:lnSpc>
                <a:spcPct val="100000"/>
              </a:lnSpc>
              <a:spcBef>
                <a:spcPts val="1900"/>
              </a:spcBef>
              <a:spcAft>
                <a:spcPts val="0"/>
              </a:spcAft>
              <a:buSzPts val="1100"/>
              <a:buNone/>
            </a:pPr>
            <a:r>
              <a:t/>
            </a:r>
            <a:endParaRPr sz="20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dcb6c72ce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adcb6c72c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2000">
                <a:solidFill>
                  <a:schemeClr val="dk1"/>
                </a:solidFill>
              </a:rPr>
              <a:t>http://marketingpordados.com/analise-de-dados/o-que-e-big-data-%F0%9F%A4%96/</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dcb6c72ce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adcb6c72ce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2000">
                <a:solidFill>
                  <a:schemeClr val="dk1"/>
                </a:solidFill>
              </a:rPr>
              <a:t>http://marketingpordados.com/analise-de-dados/o-que-e-big-data-%F0%9F%A4%96/</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d9e2c5d86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ad9e2c5d86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cb6c72ce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adcb6c72ce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cb6c72ce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adcb6c72ce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dcb6c72ce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adcb6c72ce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2000">
                <a:solidFill>
                  <a:schemeClr val="dk1"/>
                </a:solidFill>
              </a:rPr>
              <a:t>http://marketingpordados.com/analise-de-dados/o-que-e-big-data-%F0%9F%A4%96/</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dcb6c72ce_0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adcb6c72ce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cb8420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acb842044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7946dbaeda_0_3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7946dbaeda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dcb6c72c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dcb6c72c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dcb6c72c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dcb6c72c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dcb6c72c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dcb6c72c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cb6c72ce_0_2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adcb6c72ce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dcb6c72ce_0_2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adcb6c72ce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dcb6c72ce_0_2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adcb6c72ce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dcb6c72ce_0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adcb6c72ce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dcb6c72ce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adcb6c72ce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adcb6c72ce_0_2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adcb6c72ce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dcb6c72ce_0_2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adcb6c72ce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dcb6c72ce_0_2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adcb6c72ce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dcb6c72ce_0_3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adcb6c72ce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dcb6c72ce_0_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adcb6c72ce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dcb6c72ce_0_3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adcb6c72ce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dcb6c72ce_0_3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adcb6c72ce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7946dbaeda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7946dbaed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cb84204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acb842044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adcb6c72ce_0_1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adcb6c72ce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dcb6c72ce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adcb6c72ce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dcb6c72ce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adcb6c72ce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dcb6c72ce_0_3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adcb6c72ce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dcb6c72c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dcb6c72c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adcb6c72ce_0_3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adcb6c72ce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dcb6c72c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dcb6c72c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dcb6c72ce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dcb6c72ce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dcb6c72ce_0_3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adcb6c72ce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dcb6c72ce_0_3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adcb6c72ce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dcb6c72ce_0_3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adcb6c72ce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adcb6c72ce_0_5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adcb6c72ce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d9e2c5d86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ad9e2c5d86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chemeClr val="dk1"/>
                </a:solidFill>
                <a:latin typeface="Quicksand"/>
                <a:ea typeface="Quicksand"/>
                <a:cs typeface="Quicksand"/>
                <a:sym typeface="Quicksand"/>
              </a:rPr>
              <a:t>Material pra fornecer: artigos no medium + surveys + notebooks de prática pandas + numpy + matplotlib + seaborn + folium</a:t>
            </a:r>
            <a:endParaRPr sz="1200">
              <a:solidFill>
                <a:schemeClr val="dk1"/>
              </a:solidFill>
              <a:latin typeface="Quicksand"/>
              <a:ea typeface="Quicksand"/>
              <a:cs typeface="Quicksand"/>
              <a:sym typeface="Quicksand"/>
            </a:endParaRPr>
          </a:p>
          <a:p>
            <a:pPr indent="0" lvl="0" marL="0" rtl="0" algn="l">
              <a:lnSpc>
                <a:spcPct val="100000"/>
              </a:lnSpc>
              <a:spcBef>
                <a:spcPts val="0"/>
              </a:spcBef>
              <a:spcAft>
                <a:spcPts val="0"/>
              </a:spcAft>
              <a:buSzPts val="1100"/>
              <a:buNone/>
            </a:pPr>
            <a:r>
              <a:t/>
            </a:r>
            <a:endParaRPr sz="1200">
              <a:latin typeface="Quicksand"/>
              <a:ea typeface="Quicksand"/>
              <a:cs typeface="Quicksand"/>
              <a:sym typeface="Quicksan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adcb6c72ce_0_5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adcb6c72ce_0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adcb6c72ce_0_3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adcb6c72ce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adcb6c72ce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adcb6c72ce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adcb6c72ce_0_4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adcb6c72ce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adcb6c72ce_0_4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adcb6c72ce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adcb6c72ce_0_4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adcb6c72ce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dcb6c72ce_0_4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adcb6c72ce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adcb6c72ce_0_4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adcb6c72ce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adcb6c72ce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adcb6c72ce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adcb6c72ce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adcb6c72ce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cb8420447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acb842044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chemeClr val="dk1"/>
                </a:solidFill>
                <a:latin typeface="Quicksand"/>
                <a:ea typeface="Quicksand"/>
                <a:cs typeface="Quicksand"/>
                <a:sym typeface="Quicksand"/>
              </a:rPr>
              <a:t>Material pra fornecer: artigos no medium + surveys + notebooks de prática pandas + numpy + matplotlib + seaborn + folium</a:t>
            </a:r>
            <a:endParaRPr sz="1200">
              <a:solidFill>
                <a:schemeClr val="dk1"/>
              </a:solidFill>
              <a:latin typeface="Quicksand"/>
              <a:ea typeface="Quicksand"/>
              <a:cs typeface="Quicksand"/>
              <a:sym typeface="Quicksand"/>
            </a:endParaRPr>
          </a:p>
          <a:p>
            <a:pPr indent="0" lvl="0" marL="0" rtl="0" algn="l">
              <a:lnSpc>
                <a:spcPct val="100000"/>
              </a:lnSpc>
              <a:spcBef>
                <a:spcPts val="0"/>
              </a:spcBef>
              <a:spcAft>
                <a:spcPts val="0"/>
              </a:spcAft>
              <a:buSzPts val="1100"/>
              <a:buNone/>
            </a:pPr>
            <a:r>
              <a:t/>
            </a:r>
            <a:endParaRPr sz="1200">
              <a:latin typeface="Quicksand"/>
              <a:ea typeface="Quicksand"/>
              <a:cs typeface="Quicksand"/>
              <a:sym typeface="Quicksan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dcb6c72ce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adcb6c72c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adcb6c72ce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adcb6c72c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dcb6c72ce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adcb6c72ce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adcb6c72ce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adcb6c72c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dcb6c72ce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adcb6c72ce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dcb6c72ce_0_2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adcb6c72ce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dcb6c72ce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adcb6c72ce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92eb8e2811_0_6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92eb8e2811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6b93ca151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6b93ca151a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7946dbaeda_0_2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7946dbaeda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d9e2c5d86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ad9e2c5d86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chemeClr val="dk1"/>
                </a:solidFill>
                <a:latin typeface="Quicksand"/>
                <a:ea typeface="Quicksand"/>
                <a:cs typeface="Quicksand"/>
                <a:sym typeface="Quicksand"/>
              </a:rPr>
              <a:t>Material pra fornecer: artigos no medium + surveys + notebooks de prática pandas + numpy + matplotlib + seaborn + folium</a:t>
            </a:r>
            <a:endParaRPr sz="1200">
              <a:solidFill>
                <a:schemeClr val="dk1"/>
              </a:solidFill>
              <a:latin typeface="Quicksand"/>
              <a:ea typeface="Quicksand"/>
              <a:cs typeface="Quicksand"/>
              <a:sym typeface="Quicksand"/>
            </a:endParaRPr>
          </a:p>
          <a:p>
            <a:pPr indent="0" lvl="0" marL="0" rtl="0" algn="l">
              <a:lnSpc>
                <a:spcPct val="100000"/>
              </a:lnSpc>
              <a:spcBef>
                <a:spcPts val="0"/>
              </a:spcBef>
              <a:spcAft>
                <a:spcPts val="0"/>
              </a:spcAft>
              <a:buSzPts val="1100"/>
              <a:buNone/>
            </a:pPr>
            <a:r>
              <a:t/>
            </a:r>
            <a:endParaRPr sz="1200">
              <a:latin typeface="Quicksand"/>
              <a:ea typeface="Quicksand"/>
              <a:cs typeface="Quicksand"/>
              <a:sym typeface="Quicksan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7946dbaeda_0_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7946dbaeda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7946dbaeda_0_2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7946dbaeda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7946dbaeda_0_2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7946dbaeda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7946dbaeda_0_2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7946dbaeda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7946dbaeda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7946dbaeda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cb8420447_0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acb8420447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0" name="Shape 50"/>
        <p:cNvGrpSpPr/>
        <p:nvPr/>
      </p:nvGrpSpPr>
      <p:grpSpPr>
        <a:xfrm>
          <a:off x="0" y="0"/>
          <a:ext cx="0" cy="0"/>
          <a:chOff x="0" y="0"/>
          <a:chExt cx="0" cy="0"/>
        </a:xfrm>
      </p:grpSpPr>
      <p:sp>
        <p:nvSpPr>
          <p:cNvPr id="51" name="Google Shape;51;g6c161a4f37_0_390"/>
          <p:cNvSpPr/>
          <p:nvPr/>
        </p:nvSpPr>
        <p:spPr>
          <a:xfrm flipH="1">
            <a:off x="-75" y="0"/>
            <a:ext cx="669600" cy="5143500"/>
          </a:xfrm>
          <a:prstGeom prst="rect">
            <a:avLst/>
          </a:prstGeom>
          <a:solidFill>
            <a:srgbClr val="000000">
              <a:alpha val="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g6c161a4f37_0_390"/>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6c161a4f37_0_390"/>
          <p:cNvSpPr txBox="1"/>
          <p:nvPr>
            <p:ph type="title"/>
          </p:nvPr>
        </p:nvSpPr>
        <p:spPr>
          <a:xfrm>
            <a:off x="844425" y="5598"/>
            <a:ext cx="3552600" cy="114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54" name="Google Shape;54;g6c161a4f37_0_390"/>
          <p:cNvSpPr txBox="1"/>
          <p:nvPr>
            <p:ph idx="1" type="body"/>
          </p:nvPr>
        </p:nvSpPr>
        <p:spPr>
          <a:xfrm>
            <a:off x="844425" y="1548525"/>
            <a:ext cx="1918800" cy="3225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5" name="Google Shape;55;g6c161a4f37_0_390"/>
          <p:cNvSpPr txBox="1"/>
          <p:nvPr>
            <p:ph idx="2" type="body"/>
          </p:nvPr>
        </p:nvSpPr>
        <p:spPr>
          <a:xfrm>
            <a:off x="2861613" y="1548525"/>
            <a:ext cx="1918800" cy="3225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6" name="Google Shape;56;g6c161a4f37_0_390"/>
          <p:cNvSpPr txBox="1"/>
          <p:nvPr>
            <p:ph idx="3" type="body"/>
          </p:nvPr>
        </p:nvSpPr>
        <p:spPr>
          <a:xfrm>
            <a:off x="4878801" y="1548525"/>
            <a:ext cx="1918800" cy="3225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7" name="Google Shape;57;g6c161a4f37_0_390"/>
          <p:cNvSpPr txBox="1"/>
          <p:nvPr>
            <p:ph idx="12" type="sldNum"/>
          </p:nvPr>
        </p:nvSpPr>
        <p:spPr>
          <a:xfrm>
            <a:off x="-75" y="0"/>
            <a:ext cx="669600" cy="11400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2" name="Shape 62"/>
        <p:cNvGrpSpPr/>
        <p:nvPr/>
      </p:nvGrpSpPr>
      <p:grpSpPr>
        <a:xfrm>
          <a:off x="0" y="0"/>
          <a:ext cx="0" cy="0"/>
          <a:chOff x="0" y="0"/>
          <a:chExt cx="0" cy="0"/>
        </a:xfrm>
      </p:grpSpPr>
      <p:sp>
        <p:nvSpPr>
          <p:cNvPr id="63" name="Google Shape;63;p31"/>
          <p:cNvSpPr/>
          <p:nvPr/>
        </p:nvSpPr>
        <p:spPr>
          <a:xfrm flipH="1">
            <a:off x="-75" y="0"/>
            <a:ext cx="669600" cy="5143500"/>
          </a:xfrm>
          <a:prstGeom prst="rect">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1"/>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1"/>
          <p:cNvSpPr txBox="1"/>
          <p:nvPr>
            <p:ph type="title"/>
          </p:nvPr>
        </p:nvSpPr>
        <p:spPr>
          <a:xfrm>
            <a:off x="844425" y="5598"/>
            <a:ext cx="3552600" cy="114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66" name="Google Shape;66;p31"/>
          <p:cNvSpPr txBox="1"/>
          <p:nvPr>
            <p:ph idx="1" type="body"/>
          </p:nvPr>
        </p:nvSpPr>
        <p:spPr>
          <a:xfrm>
            <a:off x="844425" y="1534257"/>
            <a:ext cx="2804700" cy="33216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67" name="Google Shape;67;p31"/>
          <p:cNvSpPr txBox="1"/>
          <p:nvPr>
            <p:ph idx="2" type="body"/>
          </p:nvPr>
        </p:nvSpPr>
        <p:spPr>
          <a:xfrm>
            <a:off x="3818123" y="1534257"/>
            <a:ext cx="2804700" cy="33216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68" name="Google Shape;68;p31"/>
          <p:cNvSpPr txBox="1"/>
          <p:nvPr>
            <p:ph idx="12" type="sldNum"/>
          </p:nvPr>
        </p:nvSpPr>
        <p:spPr>
          <a:xfrm>
            <a:off x="-75" y="0"/>
            <a:ext cx="669600" cy="11400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9" name="Shape 69"/>
        <p:cNvGrpSpPr/>
        <p:nvPr/>
      </p:nvGrpSpPr>
      <p:grpSpPr>
        <a:xfrm>
          <a:off x="0" y="0"/>
          <a:ext cx="0" cy="0"/>
          <a:chOff x="0" y="0"/>
          <a:chExt cx="0" cy="0"/>
        </a:xfrm>
      </p:grpSpPr>
      <p:sp>
        <p:nvSpPr>
          <p:cNvPr id="70" name="Google Shape;70;p35"/>
          <p:cNvSpPr/>
          <p:nvPr/>
        </p:nvSpPr>
        <p:spPr>
          <a:xfrm flipH="1">
            <a:off x="-75" y="0"/>
            <a:ext cx="669600" cy="5143500"/>
          </a:xfrm>
          <a:prstGeom prst="rect">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5"/>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5"/>
          <p:cNvSpPr txBox="1"/>
          <p:nvPr>
            <p:ph type="title"/>
          </p:nvPr>
        </p:nvSpPr>
        <p:spPr>
          <a:xfrm>
            <a:off x="844425" y="5598"/>
            <a:ext cx="3552600" cy="114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3" name="Google Shape;73;p35"/>
          <p:cNvSpPr txBox="1"/>
          <p:nvPr>
            <p:ph idx="1" type="body"/>
          </p:nvPr>
        </p:nvSpPr>
        <p:spPr>
          <a:xfrm>
            <a:off x="844425" y="1538075"/>
            <a:ext cx="5169000" cy="33879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74" name="Google Shape;74;p35"/>
          <p:cNvSpPr txBox="1"/>
          <p:nvPr>
            <p:ph idx="12" type="sldNum"/>
          </p:nvPr>
        </p:nvSpPr>
        <p:spPr>
          <a:xfrm>
            <a:off x="-75" y="0"/>
            <a:ext cx="669600" cy="11400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5" name="Shape 75"/>
        <p:cNvGrpSpPr/>
        <p:nvPr/>
      </p:nvGrpSpPr>
      <p:grpSpPr>
        <a:xfrm>
          <a:off x="0" y="0"/>
          <a:ext cx="0" cy="0"/>
          <a:chOff x="0" y="0"/>
          <a:chExt cx="0" cy="0"/>
        </a:xfrm>
      </p:grpSpPr>
      <p:sp>
        <p:nvSpPr>
          <p:cNvPr id="76" name="Google Shape;76;p32"/>
          <p:cNvSpPr/>
          <p:nvPr/>
        </p:nvSpPr>
        <p:spPr>
          <a:xfrm flipH="1">
            <a:off x="-75" y="0"/>
            <a:ext cx="669600" cy="5143500"/>
          </a:xfrm>
          <a:prstGeom prst="rect">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2"/>
          <p:cNvSpPr txBox="1"/>
          <p:nvPr>
            <p:ph type="title"/>
          </p:nvPr>
        </p:nvSpPr>
        <p:spPr>
          <a:xfrm>
            <a:off x="844425" y="5598"/>
            <a:ext cx="3552600" cy="114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9" name="Google Shape;79;p32"/>
          <p:cNvSpPr txBox="1"/>
          <p:nvPr>
            <p:ph idx="1" type="body"/>
          </p:nvPr>
        </p:nvSpPr>
        <p:spPr>
          <a:xfrm>
            <a:off x="844425" y="1548525"/>
            <a:ext cx="1918800" cy="3225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80" name="Google Shape;80;p32"/>
          <p:cNvSpPr txBox="1"/>
          <p:nvPr>
            <p:ph idx="2" type="body"/>
          </p:nvPr>
        </p:nvSpPr>
        <p:spPr>
          <a:xfrm>
            <a:off x="2861613" y="1548525"/>
            <a:ext cx="1918800" cy="3225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81" name="Google Shape;81;p32"/>
          <p:cNvSpPr txBox="1"/>
          <p:nvPr>
            <p:ph idx="3" type="body"/>
          </p:nvPr>
        </p:nvSpPr>
        <p:spPr>
          <a:xfrm>
            <a:off x="4878801" y="1548525"/>
            <a:ext cx="1918800" cy="3225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82" name="Google Shape;82;p32"/>
          <p:cNvSpPr txBox="1"/>
          <p:nvPr>
            <p:ph idx="12" type="sldNum"/>
          </p:nvPr>
        </p:nvSpPr>
        <p:spPr>
          <a:xfrm>
            <a:off x="-75" y="0"/>
            <a:ext cx="669600" cy="11400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33"/>
          <p:cNvSpPr/>
          <p:nvPr/>
        </p:nvSpPr>
        <p:spPr>
          <a:xfrm flipH="1">
            <a:off x="-75" y="0"/>
            <a:ext cx="669600" cy="5143500"/>
          </a:xfrm>
          <a:prstGeom prst="rect">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3"/>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3"/>
          <p:cNvSpPr txBox="1"/>
          <p:nvPr>
            <p:ph type="title"/>
          </p:nvPr>
        </p:nvSpPr>
        <p:spPr>
          <a:xfrm>
            <a:off x="844425" y="5598"/>
            <a:ext cx="3552600" cy="114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87" name="Google Shape;87;p33"/>
          <p:cNvSpPr txBox="1"/>
          <p:nvPr>
            <p:ph idx="12" type="sldNum"/>
          </p:nvPr>
        </p:nvSpPr>
        <p:spPr>
          <a:xfrm>
            <a:off x="-75" y="0"/>
            <a:ext cx="669600" cy="11400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34"/>
          <p:cNvSpPr/>
          <p:nvPr/>
        </p:nvSpPr>
        <p:spPr>
          <a:xfrm flipH="1">
            <a:off x="-75" y="0"/>
            <a:ext cx="669600" cy="5143500"/>
          </a:xfrm>
          <a:prstGeom prst="rect">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4"/>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4"/>
          <p:cNvSpPr txBox="1"/>
          <p:nvPr>
            <p:ph idx="12" type="sldNum"/>
          </p:nvPr>
        </p:nvSpPr>
        <p:spPr>
          <a:xfrm>
            <a:off x="-75" y="0"/>
            <a:ext cx="669600" cy="11400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2" name="Shape 92"/>
        <p:cNvGrpSpPr/>
        <p:nvPr/>
      </p:nvGrpSpPr>
      <p:grpSpPr>
        <a:xfrm>
          <a:off x="0" y="0"/>
          <a:ext cx="0" cy="0"/>
          <a:chOff x="0" y="0"/>
          <a:chExt cx="0" cy="0"/>
        </a:xfrm>
      </p:grpSpPr>
      <p:sp>
        <p:nvSpPr>
          <p:cNvPr id="93" name="Google Shape;93;p46"/>
          <p:cNvSpPr/>
          <p:nvPr/>
        </p:nvSpPr>
        <p:spPr>
          <a:xfrm rot="10800000">
            <a:off x="-150" y="4156675"/>
            <a:ext cx="9144000" cy="276600"/>
          </a:xfrm>
          <a:prstGeom prst="rect">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6"/>
          <p:cNvSpPr/>
          <p:nvPr/>
        </p:nvSpPr>
        <p:spPr>
          <a:xfrm flipH="1">
            <a:off x="-150" y="0"/>
            <a:ext cx="9144000" cy="41568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6"/>
          <p:cNvSpPr txBox="1"/>
          <p:nvPr>
            <p:ph type="ctrTitle"/>
          </p:nvPr>
        </p:nvSpPr>
        <p:spPr>
          <a:xfrm>
            <a:off x="685800" y="2525225"/>
            <a:ext cx="53097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6000"/>
              <a:buNone/>
              <a:defRPr sz="6000">
                <a:solidFill>
                  <a:srgbClr val="FFFFFF"/>
                </a:solidFill>
              </a:defRPr>
            </a:lvl1pPr>
            <a:lvl2pPr lvl="1" algn="l">
              <a:lnSpc>
                <a:spcPct val="100000"/>
              </a:lnSpc>
              <a:spcBef>
                <a:spcPts val="0"/>
              </a:spcBef>
              <a:spcAft>
                <a:spcPts val="0"/>
              </a:spcAft>
              <a:buClr>
                <a:srgbClr val="FFFFFF"/>
              </a:buClr>
              <a:buSzPts val="6000"/>
              <a:buNone/>
              <a:defRPr sz="6000">
                <a:solidFill>
                  <a:srgbClr val="FFFFFF"/>
                </a:solidFill>
              </a:defRPr>
            </a:lvl2pPr>
            <a:lvl3pPr lvl="2" algn="l">
              <a:lnSpc>
                <a:spcPct val="100000"/>
              </a:lnSpc>
              <a:spcBef>
                <a:spcPts val="0"/>
              </a:spcBef>
              <a:spcAft>
                <a:spcPts val="0"/>
              </a:spcAft>
              <a:buClr>
                <a:srgbClr val="FFFFFF"/>
              </a:buClr>
              <a:buSzPts val="6000"/>
              <a:buNone/>
              <a:defRPr sz="6000">
                <a:solidFill>
                  <a:srgbClr val="FFFFFF"/>
                </a:solidFill>
              </a:defRPr>
            </a:lvl3pPr>
            <a:lvl4pPr lvl="3" algn="l">
              <a:lnSpc>
                <a:spcPct val="100000"/>
              </a:lnSpc>
              <a:spcBef>
                <a:spcPts val="0"/>
              </a:spcBef>
              <a:spcAft>
                <a:spcPts val="0"/>
              </a:spcAft>
              <a:buClr>
                <a:srgbClr val="FFFFFF"/>
              </a:buClr>
              <a:buSzPts val="6000"/>
              <a:buNone/>
              <a:defRPr sz="6000">
                <a:solidFill>
                  <a:srgbClr val="FFFFFF"/>
                </a:solidFill>
              </a:defRPr>
            </a:lvl4pPr>
            <a:lvl5pPr lvl="4" algn="l">
              <a:lnSpc>
                <a:spcPct val="100000"/>
              </a:lnSpc>
              <a:spcBef>
                <a:spcPts val="0"/>
              </a:spcBef>
              <a:spcAft>
                <a:spcPts val="0"/>
              </a:spcAft>
              <a:buClr>
                <a:srgbClr val="FFFFFF"/>
              </a:buClr>
              <a:buSzPts val="6000"/>
              <a:buNone/>
              <a:defRPr sz="6000">
                <a:solidFill>
                  <a:srgbClr val="FFFFFF"/>
                </a:solidFill>
              </a:defRPr>
            </a:lvl5pPr>
            <a:lvl6pPr lvl="5" algn="l">
              <a:lnSpc>
                <a:spcPct val="100000"/>
              </a:lnSpc>
              <a:spcBef>
                <a:spcPts val="0"/>
              </a:spcBef>
              <a:spcAft>
                <a:spcPts val="0"/>
              </a:spcAft>
              <a:buClr>
                <a:srgbClr val="FFFFFF"/>
              </a:buClr>
              <a:buSzPts val="6000"/>
              <a:buNone/>
              <a:defRPr sz="6000">
                <a:solidFill>
                  <a:srgbClr val="FFFFFF"/>
                </a:solidFill>
              </a:defRPr>
            </a:lvl6pPr>
            <a:lvl7pPr lvl="6" algn="l">
              <a:lnSpc>
                <a:spcPct val="100000"/>
              </a:lnSpc>
              <a:spcBef>
                <a:spcPts val="0"/>
              </a:spcBef>
              <a:spcAft>
                <a:spcPts val="0"/>
              </a:spcAft>
              <a:buClr>
                <a:srgbClr val="FFFFFF"/>
              </a:buClr>
              <a:buSzPts val="6000"/>
              <a:buNone/>
              <a:defRPr sz="6000">
                <a:solidFill>
                  <a:srgbClr val="FFFFFF"/>
                </a:solidFill>
              </a:defRPr>
            </a:lvl7pPr>
            <a:lvl8pPr lvl="7" algn="l">
              <a:lnSpc>
                <a:spcPct val="100000"/>
              </a:lnSpc>
              <a:spcBef>
                <a:spcPts val="0"/>
              </a:spcBef>
              <a:spcAft>
                <a:spcPts val="0"/>
              </a:spcAft>
              <a:buClr>
                <a:srgbClr val="FFFFFF"/>
              </a:buClr>
              <a:buSzPts val="6000"/>
              <a:buNone/>
              <a:defRPr sz="6000">
                <a:solidFill>
                  <a:srgbClr val="FFFFFF"/>
                </a:solidFill>
              </a:defRPr>
            </a:lvl8pPr>
            <a:lvl9pPr lvl="8" algn="l">
              <a:lnSpc>
                <a:spcPct val="100000"/>
              </a:lnSpc>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96" name="Shape 96"/>
        <p:cNvGrpSpPr/>
        <p:nvPr/>
      </p:nvGrpSpPr>
      <p:grpSpPr>
        <a:xfrm>
          <a:off x="0" y="0"/>
          <a:ext cx="0" cy="0"/>
          <a:chOff x="0" y="0"/>
          <a:chExt cx="0" cy="0"/>
        </a:xfrm>
      </p:grpSpPr>
      <p:sp>
        <p:nvSpPr>
          <p:cNvPr id="97" name="Google Shape;97;p47"/>
          <p:cNvSpPr/>
          <p:nvPr/>
        </p:nvSpPr>
        <p:spPr>
          <a:xfrm rot="10800000">
            <a:off x="-150" y="3082200"/>
            <a:ext cx="9144000" cy="687600"/>
          </a:xfrm>
          <a:prstGeom prst="rect">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7"/>
          <p:cNvSpPr/>
          <p:nvPr/>
        </p:nvSpPr>
        <p:spPr>
          <a:xfrm flipH="1">
            <a:off x="-150" y="0"/>
            <a:ext cx="9144000" cy="30822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7"/>
          <p:cNvSpPr txBox="1"/>
          <p:nvPr>
            <p:ph type="ctrTitle"/>
          </p:nvPr>
        </p:nvSpPr>
        <p:spPr>
          <a:xfrm>
            <a:off x="685800" y="1907659"/>
            <a:ext cx="5008200" cy="104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4800"/>
              <a:buNone/>
              <a:defRPr sz="4800">
                <a:solidFill>
                  <a:srgbClr val="FFFFFF"/>
                </a:solidFill>
              </a:defRPr>
            </a:lvl1pPr>
            <a:lvl2pPr lvl="1" algn="l">
              <a:lnSpc>
                <a:spcPct val="100000"/>
              </a:lnSpc>
              <a:spcBef>
                <a:spcPts val="0"/>
              </a:spcBef>
              <a:spcAft>
                <a:spcPts val="0"/>
              </a:spcAft>
              <a:buClr>
                <a:srgbClr val="FFFFFF"/>
              </a:buClr>
              <a:buSzPts val="4800"/>
              <a:buNone/>
              <a:defRPr sz="4800">
                <a:solidFill>
                  <a:srgbClr val="FFFFFF"/>
                </a:solidFill>
              </a:defRPr>
            </a:lvl2pPr>
            <a:lvl3pPr lvl="2" algn="l">
              <a:lnSpc>
                <a:spcPct val="100000"/>
              </a:lnSpc>
              <a:spcBef>
                <a:spcPts val="0"/>
              </a:spcBef>
              <a:spcAft>
                <a:spcPts val="0"/>
              </a:spcAft>
              <a:buClr>
                <a:srgbClr val="FFFFFF"/>
              </a:buClr>
              <a:buSzPts val="4800"/>
              <a:buNone/>
              <a:defRPr sz="4800">
                <a:solidFill>
                  <a:srgbClr val="FFFFFF"/>
                </a:solidFill>
              </a:defRPr>
            </a:lvl3pPr>
            <a:lvl4pPr lvl="3" algn="l">
              <a:lnSpc>
                <a:spcPct val="100000"/>
              </a:lnSpc>
              <a:spcBef>
                <a:spcPts val="0"/>
              </a:spcBef>
              <a:spcAft>
                <a:spcPts val="0"/>
              </a:spcAft>
              <a:buClr>
                <a:srgbClr val="FFFFFF"/>
              </a:buClr>
              <a:buSzPts val="4800"/>
              <a:buNone/>
              <a:defRPr sz="4800">
                <a:solidFill>
                  <a:srgbClr val="FFFFFF"/>
                </a:solidFill>
              </a:defRPr>
            </a:lvl4pPr>
            <a:lvl5pPr lvl="4" algn="l">
              <a:lnSpc>
                <a:spcPct val="100000"/>
              </a:lnSpc>
              <a:spcBef>
                <a:spcPts val="0"/>
              </a:spcBef>
              <a:spcAft>
                <a:spcPts val="0"/>
              </a:spcAft>
              <a:buClr>
                <a:srgbClr val="FFFFFF"/>
              </a:buClr>
              <a:buSzPts val="4800"/>
              <a:buNone/>
              <a:defRPr sz="4800">
                <a:solidFill>
                  <a:srgbClr val="FFFFFF"/>
                </a:solidFill>
              </a:defRPr>
            </a:lvl5pPr>
            <a:lvl6pPr lvl="5" algn="l">
              <a:lnSpc>
                <a:spcPct val="100000"/>
              </a:lnSpc>
              <a:spcBef>
                <a:spcPts val="0"/>
              </a:spcBef>
              <a:spcAft>
                <a:spcPts val="0"/>
              </a:spcAft>
              <a:buClr>
                <a:srgbClr val="FFFFFF"/>
              </a:buClr>
              <a:buSzPts val="4800"/>
              <a:buNone/>
              <a:defRPr sz="4800">
                <a:solidFill>
                  <a:srgbClr val="FFFFFF"/>
                </a:solidFill>
              </a:defRPr>
            </a:lvl6pPr>
            <a:lvl7pPr lvl="6" algn="l">
              <a:lnSpc>
                <a:spcPct val="100000"/>
              </a:lnSpc>
              <a:spcBef>
                <a:spcPts val="0"/>
              </a:spcBef>
              <a:spcAft>
                <a:spcPts val="0"/>
              </a:spcAft>
              <a:buClr>
                <a:srgbClr val="FFFFFF"/>
              </a:buClr>
              <a:buSzPts val="4800"/>
              <a:buNone/>
              <a:defRPr sz="4800">
                <a:solidFill>
                  <a:srgbClr val="FFFFFF"/>
                </a:solidFill>
              </a:defRPr>
            </a:lvl7pPr>
            <a:lvl8pPr lvl="7" algn="l">
              <a:lnSpc>
                <a:spcPct val="100000"/>
              </a:lnSpc>
              <a:spcBef>
                <a:spcPts val="0"/>
              </a:spcBef>
              <a:spcAft>
                <a:spcPts val="0"/>
              </a:spcAft>
              <a:buClr>
                <a:srgbClr val="FFFFFF"/>
              </a:buClr>
              <a:buSzPts val="4800"/>
              <a:buNone/>
              <a:defRPr sz="4800">
                <a:solidFill>
                  <a:srgbClr val="FFFFFF"/>
                </a:solidFill>
              </a:defRPr>
            </a:lvl8pPr>
            <a:lvl9pPr lvl="8" algn="l">
              <a:lnSpc>
                <a:spcPct val="100000"/>
              </a:lnSpc>
              <a:spcBef>
                <a:spcPts val="0"/>
              </a:spcBef>
              <a:spcAft>
                <a:spcPts val="0"/>
              </a:spcAft>
              <a:buClr>
                <a:srgbClr val="FFFFFF"/>
              </a:buClr>
              <a:buSzPts val="4800"/>
              <a:buNone/>
              <a:defRPr sz="4800">
                <a:solidFill>
                  <a:srgbClr val="FFFFFF"/>
                </a:solidFill>
              </a:defRPr>
            </a:lvl9pPr>
          </a:lstStyle>
          <a:p/>
        </p:txBody>
      </p:sp>
      <p:sp>
        <p:nvSpPr>
          <p:cNvPr id="100" name="Google Shape;100;p47"/>
          <p:cNvSpPr txBox="1"/>
          <p:nvPr>
            <p:ph idx="1" type="subTitle"/>
          </p:nvPr>
        </p:nvSpPr>
        <p:spPr>
          <a:xfrm>
            <a:off x="685800" y="3082250"/>
            <a:ext cx="5008200" cy="68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15665"/>
              </a:buClr>
              <a:buSzPts val="1800"/>
              <a:buNone/>
              <a:defRPr sz="1800"/>
            </a:lvl1pPr>
            <a:lvl2pPr lvl="1" algn="l">
              <a:lnSpc>
                <a:spcPct val="100000"/>
              </a:lnSpc>
              <a:spcBef>
                <a:spcPts val="0"/>
              </a:spcBef>
              <a:spcAft>
                <a:spcPts val="0"/>
              </a:spcAft>
              <a:buClr>
                <a:srgbClr val="415665"/>
              </a:buClr>
              <a:buSzPts val="1800"/>
              <a:buNone/>
              <a:defRPr sz="1800"/>
            </a:lvl2pPr>
            <a:lvl3pPr lvl="2" algn="l">
              <a:lnSpc>
                <a:spcPct val="100000"/>
              </a:lnSpc>
              <a:spcBef>
                <a:spcPts val="0"/>
              </a:spcBef>
              <a:spcAft>
                <a:spcPts val="0"/>
              </a:spcAft>
              <a:buClr>
                <a:srgbClr val="415665"/>
              </a:buClr>
              <a:buSzPts val="1800"/>
              <a:buNone/>
              <a:defRPr sz="1800"/>
            </a:lvl3pPr>
            <a:lvl4pPr lvl="3" algn="l">
              <a:lnSpc>
                <a:spcPct val="100000"/>
              </a:lnSpc>
              <a:spcBef>
                <a:spcPts val="0"/>
              </a:spcBef>
              <a:spcAft>
                <a:spcPts val="0"/>
              </a:spcAft>
              <a:buClr>
                <a:srgbClr val="415665"/>
              </a:buClr>
              <a:buSzPts val="1800"/>
              <a:buNone/>
              <a:defRPr/>
            </a:lvl4pPr>
            <a:lvl5pPr lvl="4" algn="l">
              <a:lnSpc>
                <a:spcPct val="100000"/>
              </a:lnSpc>
              <a:spcBef>
                <a:spcPts val="0"/>
              </a:spcBef>
              <a:spcAft>
                <a:spcPts val="0"/>
              </a:spcAft>
              <a:buClr>
                <a:srgbClr val="415665"/>
              </a:buClr>
              <a:buSzPts val="1800"/>
              <a:buNone/>
              <a:defRPr/>
            </a:lvl5pPr>
            <a:lvl6pPr lvl="5" algn="l">
              <a:lnSpc>
                <a:spcPct val="100000"/>
              </a:lnSpc>
              <a:spcBef>
                <a:spcPts val="0"/>
              </a:spcBef>
              <a:spcAft>
                <a:spcPts val="0"/>
              </a:spcAft>
              <a:buClr>
                <a:srgbClr val="415665"/>
              </a:buClr>
              <a:buSzPts val="1800"/>
              <a:buNone/>
              <a:defRPr/>
            </a:lvl6pPr>
            <a:lvl7pPr lvl="6" algn="l">
              <a:lnSpc>
                <a:spcPct val="100000"/>
              </a:lnSpc>
              <a:spcBef>
                <a:spcPts val="0"/>
              </a:spcBef>
              <a:spcAft>
                <a:spcPts val="0"/>
              </a:spcAft>
              <a:buClr>
                <a:srgbClr val="415665"/>
              </a:buClr>
              <a:buSzPts val="1800"/>
              <a:buNone/>
              <a:defRPr/>
            </a:lvl7pPr>
            <a:lvl8pPr lvl="7" algn="l">
              <a:lnSpc>
                <a:spcPct val="100000"/>
              </a:lnSpc>
              <a:spcBef>
                <a:spcPts val="0"/>
              </a:spcBef>
              <a:spcAft>
                <a:spcPts val="0"/>
              </a:spcAft>
              <a:buClr>
                <a:srgbClr val="415665"/>
              </a:buClr>
              <a:buSzPts val="1800"/>
              <a:buNone/>
              <a:defRPr/>
            </a:lvl8pPr>
            <a:lvl9pPr lvl="8" algn="l">
              <a:lnSpc>
                <a:spcPct val="100000"/>
              </a:lnSpc>
              <a:spcBef>
                <a:spcPts val="0"/>
              </a:spcBef>
              <a:spcAft>
                <a:spcPts val="0"/>
              </a:spcAft>
              <a:buClr>
                <a:srgbClr val="415665"/>
              </a:buClr>
              <a:buSzPts val="1800"/>
              <a:buNone/>
              <a:defRPr/>
            </a:lvl9pPr>
          </a:lstStyle>
          <a:p/>
        </p:txBody>
      </p:sp>
      <p:sp>
        <p:nvSpPr>
          <p:cNvPr id="101" name="Google Shape;101;p47"/>
          <p:cNvSpPr txBox="1"/>
          <p:nvPr>
            <p:ph idx="12" type="sldNum"/>
          </p:nvPr>
        </p:nvSpPr>
        <p:spPr>
          <a:xfrm>
            <a:off x="-75" y="3420000"/>
            <a:ext cx="669600" cy="17235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02" name="Shape 102"/>
        <p:cNvGrpSpPr/>
        <p:nvPr/>
      </p:nvGrpSpPr>
      <p:grpSpPr>
        <a:xfrm>
          <a:off x="0" y="0"/>
          <a:ext cx="0" cy="0"/>
          <a:chOff x="0" y="0"/>
          <a:chExt cx="0" cy="0"/>
        </a:xfrm>
      </p:grpSpPr>
      <p:sp>
        <p:nvSpPr>
          <p:cNvPr id="103" name="Google Shape;103;p48"/>
          <p:cNvSpPr/>
          <p:nvPr/>
        </p:nvSpPr>
        <p:spPr>
          <a:xfrm rot="10800000">
            <a:off x="-150" y="3769825"/>
            <a:ext cx="9144000" cy="687600"/>
          </a:xfrm>
          <a:prstGeom prst="rect">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8"/>
          <p:cNvSpPr/>
          <p:nvPr/>
        </p:nvSpPr>
        <p:spPr>
          <a:xfrm flipH="1">
            <a:off x="-150" y="0"/>
            <a:ext cx="9144000" cy="37698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8"/>
          <p:cNvSpPr txBox="1"/>
          <p:nvPr>
            <p:ph idx="1" type="body"/>
          </p:nvPr>
        </p:nvSpPr>
        <p:spPr>
          <a:xfrm>
            <a:off x="1616475" y="0"/>
            <a:ext cx="5910900" cy="3769800"/>
          </a:xfrm>
          <a:prstGeom prst="rect">
            <a:avLst/>
          </a:prstGeom>
          <a:noFill/>
          <a:ln>
            <a:noFill/>
          </a:ln>
        </p:spPr>
        <p:txBody>
          <a:bodyPr anchorCtr="0" anchor="ctr" bIns="91425" lIns="91425" spcFirstLastPara="1" rIns="91425" wrap="square" tIns="91425">
            <a:noAutofit/>
          </a:bodyPr>
          <a:lstStyle>
            <a:lvl1pPr indent="-419100" lvl="0" marL="457200" algn="ctr">
              <a:lnSpc>
                <a:spcPct val="100000"/>
              </a:lnSpc>
              <a:spcBef>
                <a:spcPts val="600"/>
              </a:spcBef>
              <a:spcAft>
                <a:spcPts val="0"/>
              </a:spcAft>
              <a:buClr>
                <a:srgbClr val="FFFFFF"/>
              </a:buClr>
              <a:buSzPts val="3000"/>
              <a:buChar char="▹"/>
              <a:defRPr i="1">
                <a:solidFill>
                  <a:srgbClr val="FFFFFF"/>
                </a:solidFill>
              </a:defRPr>
            </a:lvl1pPr>
            <a:lvl2pPr indent="-381000" lvl="1" marL="914400" algn="ctr">
              <a:lnSpc>
                <a:spcPct val="100000"/>
              </a:lnSpc>
              <a:spcBef>
                <a:spcPts val="0"/>
              </a:spcBef>
              <a:spcAft>
                <a:spcPts val="0"/>
              </a:spcAft>
              <a:buClr>
                <a:srgbClr val="FFFFFF"/>
              </a:buClr>
              <a:buSzPts val="2400"/>
              <a:buChar char="▸"/>
              <a:defRPr i="1">
                <a:solidFill>
                  <a:srgbClr val="FFFFFF"/>
                </a:solidFill>
              </a:defRPr>
            </a:lvl2pPr>
            <a:lvl3pPr indent="-381000" lvl="2" marL="1371600" algn="ctr">
              <a:lnSpc>
                <a:spcPct val="100000"/>
              </a:lnSpc>
              <a:spcBef>
                <a:spcPts val="0"/>
              </a:spcBef>
              <a:spcAft>
                <a:spcPts val="0"/>
              </a:spcAft>
              <a:buClr>
                <a:srgbClr val="FFFFFF"/>
              </a:buClr>
              <a:buSzPts val="2400"/>
              <a:buChar char="⬩"/>
              <a:defRPr i="1">
                <a:solidFill>
                  <a:srgbClr val="FFFFFF"/>
                </a:solidFill>
              </a:defRPr>
            </a:lvl3pPr>
            <a:lvl4pPr indent="-342900" lvl="3" marL="1828800" algn="ctr">
              <a:lnSpc>
                <a:spcPct val="100000"/>
              </a:lnSpc>
              <a:spcBef>
                <a:spcPts val="0"/>
              </a:spcBef>
              <a:spcAft>
                <a:spcPts val="0"/>
              </a:spcAft>
              <a:buClr>
                <a:srgbClr val="FFFFFF"/>
              </a:buClr>
              <a:buSzPts val="1800"/>
              <a:buChar char="⬞"/>
              <a:defRPr i="1">
                <a:solidFill>
                  <a:srgbClr val="FFFFFF"/>
                </a:solidFill>
              </a:defRPr>
            </a:lvl4pPr>
            <a:lvl5pPr indent="-342900" lvl="4" marL="2286000" algn="ctr">
              <a:lnSpc>
                <a:spcPct val="100000"/>
              </a:lnSpc>
              <a:spcBef>
                <a:spcPts val="0"/>
              </a:spcBef>
              <a:spcAft>
                <a:spcPts val="0"/>
              </a:spcAft>
              <a:buClr>
                <a:srgbClr val="FFFFFF"/>
              </a:buClr>
              <a:buSzPts val="1800"/>
              <a:buChar char="○"/>
              <a:defRPr i="1">
                <a:solidFill>
                  <a:srgbClr val="FFFFFF"/>
                </a:solidFill>
              </a:defRPr>
            </a:lvl5pPr>
            <a:lvl6pPr indent="-342900" lvl="5" marL="2743200" algn="ctr">
              <a:lnSpc>
                <a:spcPct val="100000"/>
              </a:lnSpc>
              <a:spcBef>
                <a:spcPts val="0"/>
              </a:spcBef>
              <a:spcAft>
                <a:spcPts val="0"/>
              </a:spcAft>
              <a:buClr>
                <a:srgbClr val="FFFFFF"/>
              </a:buClr>
              <a:buSzPts val="1800"/>
              <a:buChar char="■"/>
              <a:defRPr i="1">
                <a:solidFill>
                  <a:srgbClr val="FFFFFF"/>
                </a:solidFill>
              </a:defRPr>
            </a:lvl6pPr>
            <a:lvl7pPr indent="-342900" lvl="6" marL="3200400" algn="ctr">
              <a:lnSpc>
                <a:spcPct val="100000"/>
              </a:lnSpc>
              <a:spcBef>
                <a:spcPts val="0"/>
              </a:spcBef>
              <a:spcAft>
                <a:spcPts val="0"/>
              </a:spcAft>
              <a:buClr>
                <a:srgbClr val="FFFFFF"/>
              </a:buClr>
              <a:buSzPts val="1800"/>
              <a:buChar char="●"/>
              <a:defRPr i="1">
                <a:solidFill>
                  <a:srgbClr val="FFFFFF"/>
                </a:solidFill>
              </a:defRPr>
            </a:lvl7pPr>
            <a:lvl8pPr indent="-342900" lvl="7" marL="3657600" algn="ctr">
              <a:lnSpc>
                <a:spcPct val="100000"/>
              </a:lnSpc>
              <a:spcBef>
                <a:spcPts val="0"/>
              </a:spcBef>
              <a:spcAft>
                <a:spcPts val="0"/>
              </a:spcAft>
              <a:buClr>
                <a:srgbClr val="FFFFFF"/>
              </a:buClr>
              <a:buSzPts val="1800"/>
              <a:buChar char="○"/>
              <a:defRPr i="1">
                <a:solidFill>
                  <a:srgbClr val="FFFFFF"/>
                </a:solidFill>
              </a:defRPr>
            </a:lvl8pPr>
            <a:lvl9pPr indent="-342900" lvl="8" marL="4114800" algn="ctr">
              <a:lnSpc>
                <a:spcPct val="100000"/>
              </a:lnSpc>
              <a:spcBef>
                <a:spcPts val="0"/>
              </a:spcBef>
              <a:spcAft>
                <a:spcPts val="0"/>
              </a:spcAft>
              <a:buClr>
                <a:srgbClr val="FFFFFF"/>
              </a:buClr>
              <a:buSzPts val="1800"/>
              <a:buChar char="■"/>
              <a:defRPr i="1">
                <a:solidFill>
                  <a:srgbClr val="FFFFFF"/>
                </a:solidFill>
              </a:defRPr>
            </a:lvl9pPr>
          </a:lstStyle>
          <a:p/>
        </p:txBody>
      </p:sp>
      <p:sp>
        <p:nvSpPr>
          <p:cNvPr id="106" name="Google Shape;106;p48"/>
          <p:cNvSpPr txBox="1"/>
          <p:nvPr/>
        </p:nvSpPr>
        <p:spPr>
          <a:xfrm>
            <a:off x="3593400" y="3670520"/>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pt-BR" sz="7200" u="none" cap="none" strike="noStrike">
                <a:solidFill>
                  <a:srgbClr val="0DB7C4"/>
                </a:solidFill>
                <a:latin typeface="Arial"/>
                <a:ea typeface="Arial"/>
                <a:cs typeface="Arial"/>
                <a:sym typeface="Arial"/>
              </a:rPr>
              <a:t>”</a:t>
            </a:r>
            <a:endParaRPr b="1" i="0" sz="7200" u="none" cap="none" strike="noStrike">
              <a:solidFill>
                <a:srgbClr val="0DB7C4"/>
              </a:solidFill>
              <a:latin typeface="Arial"/>
              <a:ea typeface="Arial"/>
              <a:cs typeface="Arial"/>
              <a:sym typeface="Arial"/>
            </a:endParaRPr>
          </a:p>
        </p:txBody>
      </p:sp>
      <p:sp>
        <p:nvSpPr>
          <p:cNvPr id="107" name="Google Shape;107;p48"/>
          <p:cNvSpPr txBox="1"/>
          <p:nvPr>
            <p:ph idx="12" type="sldNum"/>
          </p:nvPr>
        </p:nvSpPr>
        <p:spPr>
          <a:xfrm>
            <a:off x="-75" y="3420000"/>
            <a:ext cx="669600" cy="17235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0DB7C4"/>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background">
  <p:cSld name="TITLE_ONLY_1">
    <p:spTree>
      <p:nvGrpSpPr>
        <p:cNvPr id="108" name="Shape 108"/>
        <p:cNvGrpSpPr/>
        <p:nvPr/>
      </p:nvGrpSpPr>
      <p:grpSpPr>
        <a:xfrm>
          <a:off x="0" y="0"/>
          <a:ext cx="0" cy="0"/>
          <a:chOff x="0" y="0"/>
          <a:chExt cx="0" cy="0"/>
        </a:xfrm>
      </p:grpSpPr>
      <p:sp>
        <p:nvSpPr>
          <p:cNvPr id="109" name="Google Shape;109;p49"/>
          <p:cNvSpPr/>
          <p:nvPr/>
        </p:nvSpPr>
        <p:spPr>
          <a:xfrm flipH="1">
            <a:off x="-75" y="0"/>
            <a:ext cx="1851600" cy="5143500"/>
          </a:xfrm>
          <a:prstGeom prst="rect">
            <a:avLst/>
          </a:prstGeom>
          <a:solidFill>
            <a:srgbClr val="0DB7C4">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9"/>
          <p:cNvSpPr/>
          <p:nvPr/>
        </p:nvSpPr>
        <p:spPr>
          <a:xfrm flipH="1">
            <a:off x="-75" y="0"/>
            <a:ext cx="1851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9"/>
          <p:cNvSpPr txBox="1"/>
          <p:nvPr>
            <p:ph type="title"/>
          </p:nvPr>
        </p:nvSpPr>
        <p:spPr>
          <a:xfrm>
            <a:off x="235225" y="1292400"/>
            <a:ext cx="1381200" cy="114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12" name="Google Shape;112;p49"/>
          <p:cNvSpPr txBox="1"/>
          <p:nvPr>
            <p:ph idx="12" type="sldNum"/>
          </p:nvPr>
        </p:nvSpPr>
        <p:spPr>
          <a:xfrm>
            <a:off x="-75" y="0"/>
            <a:ext cx="1851600" cy="11400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50"/>
          <p:cNvSpPr/>
          <p:nvPr/>
        </p:nvSpPr>
        <p:spPr>
          <a:xfrm flipH="1">
            <a:off x="-75" y="0"/>
            <a:ext cx="1851600" cy="5143500"/>
          </a:xfrm>
          <a:prstGeom prst="rect">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0"/>
          <p:cNvSpPr/>
          <p:nvPr/>
        </p:nvSpPr>
        <p:spPr>
          <a:xfrm flipH="1">
            <a:off x="-75" y="0"/>
            <a:ext cx="1851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0"/>
          <p:cNvSpPr txBox="1"/>
          <p:nvPr>
            <p:ph idx="12" type="sldNum"/>
          </p:nvPr>
        </p:nvSpPr>
        <p:spPr>
          <a:xfrm>
            <a:off x="-75" y="0"/>
            <a:ext cx="1851600" cy="11400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
        <p:nvSpPr>
          <p:cNvPr id="117" name="Google Shape;117;p50"/>
          <p:cNvSpPr txBox="1"/>
          <p:nvPr>
            <p:ph idx="1" type="body"/>
          </p:nvPr>
        </p:nvSpPr>
        <p:spPr>
          <a:xfrm>
            <a:off x="223150" y="1284100"/>
            <a:ext cx="1393200" cy="1932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Clr>
                <a:srgbClr val="415665"/>
              </a:buClr>
              <a:buSzPts val="1200"/>
              <a:buNone/>
              <a:defRPr sz="1200"/>
            </a:lvl1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18" name="Shape 118"/>
        <p:cNvGrpSpPr/>
        <p:nvPr/>
      </p:nvGrpSpPr>
      <p:grpSpPr>
        <a:xfrm>
          <a:off x="0" y="0"/>
          <a:ext cx="0" cy="0"/>
          <a:chOff x="0" y="0"/>
          <a:chExt cx="0" cy="0"/>
        </a:xfrm>
      </p:grpSpPr>
      <p:sp>
        <p:nvSpPr>
          <p:cNvPr id="119" name="Google Shape;119;g6c161a4f37_0_6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 name="Google Shape;120;g6c161a4f37_0_6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1" name="Google Shape;121;g6c161a4f37_0_6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22" name="Shape 122"/>
        <p:cNvGrpSpPr/>
        <p:nvPr/>
      </p:nvGrpSpPr>
      <p:grpSpPr>
        <a:xfrm>
          <a:off x="0" y="0"/>
          <a:ext cx="0" cy="0"/>
          <a:chOff x="0" y="0"/>
          <a:chExt cx="0" cy="0"/>
        </a:xfrm>
      </p:grpSpPr>
      <p:sp>
        <p:nvSpPr>
          <p:cNvPr id="123" name="Google Shape;123;gacb8420447_0_3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Lato"/>
              <a:buNone/>
              <a:defRPr sz="5200">
                <a:latin typeface="Lato"/>
                <a:ea typeface="Lato"/>
                <a:cs typeface="Lato"/>
                <a:sym typeface="Lato"/>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4" name="Google Shape;124;gacb8420447_0_3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Font typeface="Lato"/>
              <a:buNone/>
              <a:defRPr sz="2800">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gacb8420447_0_348"/>
          <p:cNvSpPr txBox="1"/>
          <p:nvPr>
            <p:ph idx="12" type="sldNum"/>
          </p:nvPr>
        </p:nvSpPr>
        <p:spPr>
          <a:xfrm>
            <a:off x="8472458" y="4663217"/>
            <a:ext cx="548700" cy="3936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3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8" name="Shape 58"/>
        <p:cNvGrpSpPr/>
        <p:nvPr/>
      </p:nvGrpSpPr>
      <p:grpSpPr>
        <a:xfrm>
          <a:off x="0" y="0"/>
          <a:ext cx="0" cy="0"/>
          <a:chOff x="0" y="0"/>
          <a:chExt cx="0" cy="0"/>
        </a:xfrm>
      </p:grpSpPr>
      <p:sp>
        <p:nvSpPr>
          <p:cNvPr id="59" name="Google Shape;59;p30"/>
          <p:cNvSpPr txBox="1"/>
          <p:nvPr>
            <p:ph type="title"/>
          </p:nvPr>
        </p:nvSpPr>
        <p:spPr>
          <a:xfrm>
            <a:off x="844425" y="5598"/>
            <a:ext cx="3552600" cy="1140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DB7C4"/>
              </a:buClr>
              <a:buSzPts val="2400"/>
              <a:buFont typeface="Dosis"/>
              <a:buNone/>
              <a:defRPr b="0" i="0" sz="2400" u="none" cap="none" strike="noStrike">
                <a:solidFill>
                  <a:srgbClr val="0DB7C4"/>
                </a:solidFill>
                <a:latin typeface="Dosis"/>
                <a:ea typeface="Dosis"/>
                <a:cs typeface="Dosis"/>
                <a:sym typeface="Dosis"/>
              </a:defRPr>
            </a:lvl1pPr>
            <a:lvl2pPr lvl="1" marR="0" rtl="0" algn="l">
              <a:lnSpc>
                <a:spcPct val="100000"/>
              </a:lnSpc>
              <a:spcBef>
                <a:spcPts val="0"/>
              </a:spcBef>
              <a:spcAft>
                <a:spcPts val="0"/>
              </a:spcAft>
              <a:buClr>
                <a:srgbClr val="0DB7C4"/>
              </a:buClr>
              <a:buSzPts val="2400"/>
              <a:buFont typeface="Dosis"/>
              <a:buNone/>
              <a:defRPr b="0" i="0" sz="2400" u="none" cap="none" strike="noStrike">
                <a:solidFill>
                  <a:srgbClr val="0DB7C4"/>
                </a:solidFill>
                <a:latin typeface="Dosis"/>
                <a:ea typeface="Dosis"/>
                <a:cs typeface="Dosis"/>
                <a:sym typeface="Dosis"/>
              </a:defRPr>
            </a:lvl2pPr>
            <a:lvl3pPr lvl="2" marR="0" rtl="0" algn="l">
              <a:lnSpc>
                <a:spcPct val="100000"/>
              </a:lnSpc>
              <a:spcBef>
                <a:spcPts val="0"/>
              </a:spcBef>
              <a:spcAft>
                <a:spcPts val="0"/>
              </a:spcAft>
              <a:buClr>
                <a:srgbClr val="0DB7C4"/>
              </a:buClr>
              <a:buSzPts val="2400"/>
              <a:buFont typeface="Dosis"/>
              <a:buNone/>
              <a:defRPr b="0" i="0" sz="2400" u="none" cap="none" strike="noStrike">
                <a:solidFill>
                  <a:srgbClr val="0DB7C4"/>
                </a:solidFill>
                <a:latin typeface="Dosis"/>
                <a:ea typeface="Dosis"/>
                <a:cs typeface="Dosis"/>
                <a:sym typeface="Dosis"/>
              </a:defRPr>
            </a:lvl3pPr>
            <a:lvl4pPr lvl="3" marR="0" rtl="0" algn="l">
              <a:lnSpc>
                <a:spcPct val="100000"/>
              </a:lnSpc>
              <a:spcBef>
                <a:spcPts val="0"/>
              </a:spcBef>
              <a:spcAft>
                <a:spcPts val="0"/>
              </a:spcAft>
              <a:buClr>
                <a:srgbClr val="0DB7C4"/>
              </a:buClr>
              <a:buSzPts val="2400"/>
              <a:buFont typeface="Dosis"/>
              <a:buNone/>
              <a:defRPr b="0" i="0" sz="2400" u="none" cap="none" strike="noStrike">
                <a:solidFill>
                  <a:srgbClr val="0DB7C4"/>
                </a:solidFill>
                <a:latin typeface="Dosis"/>
                <a:ea typeface="Dosis"/>
                <a:cs typeface="Dosis"/>
                <a:sym typeface="Dosis"/>
              </a:defRPr>
            </a:lvl4pPr>
            <a:lvl5pPr lvl="4" marR="0" rtl="0" algn="l">
              <a:lnSpc>
                <a:spcPct val="100000"/>
              </a:lnSpc>
              <a:spcBef>
                <a:spcPts val="0"/>
              </a:spcBef>
              <a:spcAft>
                <a:spcPts val="0"/>
              </a:spcAft>
              <a:buClr>
                <a:srgbClr val="0DB7C4"/>
              </a:buClr>
              <a:buSzPts val="2400"/>
              <a:buFont typeface="Dosis"/>
              <a:buNone/>
              <a:defRPr b="0" i="0" sz="2400" u="none" cap="none" strike="noStrike">
                <a:solidFill>
                  <a:srgbClr val="0DB7C4"/>
                </a:solidFill>
                <a:latin typeface="Dosis"/>
                <a:ea typeface="Dosis"/>
                <a:cs typeface="Dosis"/>
                <a:sym typeface="Dosis"/>
              </a:defRPr>
            </a:lvl5pPr>
            <a:lvl6pPr lvl="5" marR="0" rtl="0" algn="l">
              <a:lnSpc>
                <a:spcPct val="100000"/>
              </a:lnSpc>
              <a:spcBef>
                <a:spcPts val="0"/>
              </a:spcBef>
              <a:spcAft>
                <a:spcPts val="0"/>
              </a:spcAft>
              <a:buClr>
                <a:srgbClr val="0DB7C4"/>
              </a:buClr>
              <a:buSzPts val="2400"/>
              <a:buFont typeface="Dosis"/>
              <a:buNone/>
              <a:defRPr b="0" i="0" sz="2400" u="none" cap="none" strike="noStrike">
                <a:solidFill>
                  <a:srgbClr val="0DB7C4"/>
                </a:solidFill>
                <a:latin typeface="Dosis"/>
                <a:ea typeface="Dosis"/>
                <a:cs typeface="Dosis"/>
                <a:sym typeface="Dosis"/>
              </a:defRPr>
            </a:lvl6pPr>
            <a:lvl7pPr lvl="6" marR="0" rtl="0" algn="l">
              <a:lnSpc>
                <a:spcPct val="100000"/>
              </a:lnSpc>
              <a:spcBef>
                <a:spcPts val="0"/>
              </a:spcBef>
              <a:spcAft>
                <a:spcPts val="0"/>
              </a:spcAft>
              <a:buClr>
                <a:srgbClr val="0DB7C4"/>
              </a:buClr>
              <a:buSzPts val="2400"/>
              <a:buFont typeface="Dosis"/>
              <a:buNone/>
              <a:defRPr b="0" i="0" sz="2400" u="none" cap="none" strike="noStrike">
                <a:solidFill>
                  <a:srgbClr val="0DB7C4"/>
                </a:solidFill>
                <a:latin typeface="Dosis"/>
                <a:ea typeface="Dosis"/>
                <a:cs typeface="Dosis"/>
                <a:sym typeface="Dosis"/>
              </a:defRPr>
            </a:lvl7pPr>
            <a:lvl8pPr lvl="7" marR="0" rtl="0" algn="l">
              <a:lnSpc>
                <a:spcPct val="100000"/>
              </a:lnSpc>
              <a:spcBef>
                <a:spcPts val="0"/>
              </a:spcBef>
              <a:spcAft>
                <a:spcPts val="0"/>
              </a:spcAft>
              <a:buClr>
                <a:srgbClr val="0DB7C4"/>
              </a:buClr>
              <a:buSzPts val="2400"/>
              <a:buFont typeface="Dosis"/>
              <a:buNone/>
              <a:defRPr b="0" i="0" sz="2400" u="none" cap="none" strike="noStrike">
                <a:solidFill>
                  <a:srgbClr val="0DB7C4"/>
                </a:solidFill>
                <a:latin typeface="Dosis"/>
                <a:ea typeface="Dosis"/>
                <a:cs typeface="Dosis"/>
                <a:sym typeface="Dosis"/>
              </a:defRPr>
            </a:lvl8pPr>
            <a:lvl9pPr lvl="8" marR="0" rtl="0" algn="l">
              <a:lnSpc>
                <a:spcPct val="100000"/>
              </a:lnSpc>
              <a:spcBef>
                <a:spcPts val="0"/>
              </a:spcBef>
              <a:spcAft>
                <a:spcPts val="0"/>
              </a:spcAft>
              <a:buClr>
                <a:srgbClr val="0DB7C4"/>
              </a:buClr>
              <a:buSzPts val="2400"/>
              <a:buFont typeface="Dosis"/>
              <a:buNone/>
              <a:defRPr b="0" i="0" sz="2400" u="none" cap="none" strike="noStrike">
                <a:solidFill>
                  <a:srgbClr val="0DB7C4"/>
                </a:solidFill>
                <a:latin typeface="Dosis"/>
                <a:ea typeface="Dosis"/>
                <a:cs typeface="Dosis"/>
                <a:sym typeface="Dosis"/>
              </a:defRPr>
            </a:lvl9pPr>
          </a:lstStyle>
          <a:p/>
        </p:txBody>
      </p:sp>
      <p:sp>
        <p:nvSpPr>
          <p:cNvPr id="60" name="Google Shape;60;p30"/>
          <p:cNvSpPr txBox="1"/>
          <p:nvPr>
            <p:ph idx="1" type="body"/>
          </p:nvPr>
        </p:nvSpPr>
        <p:spPr>
          <a:xfrm>
            <a:off x="844425" y="1538075"/>
            <a:ext cx="5169000" cy="33879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DB7C4"/>
              </a:buClr>
              <a:buSzPts val="3000"/>
              <a:buFont typeface="Source Sans Pro"/>
              <a:buChar char="▹"/>
              <a:defRPr b="0" i="0" sz="3000" u="none" cap="none" strike="noStrike">
                <a:solidFill>
                  <a:srgbClr val="415665"/>
                </a:solidFill>
                <a:latin typeface="Source Sans Pro"/>
                <a:ea typeface="Source Sans Pro"/>
                <a:cs typeface="Source Sans Pro"/>
                <a:sym typeface="Source Sans Pro"/>
              </a:defRPr>
            </a:lvl1pPr>
            <a:lvl2pPr indent="-381000" lvl="1" marL="914400" marR="0" rtl="0" algn="l">
              <a:lnSpc>
                <a:spcPct val="100000"/>
              </a:lnSpc>
              <a:spcBef>
                <a:spcPts val="0"/>
              </a:spcBef>
              <a:spcAft>
                <a:spcPts val="0"/>
              </a:spcAft>
              <a:buClr>
                <a:srgbClr val="0DB7C4"/>
              </a:buClr>
              <a:buSzPts val="2400"/>
              <a:buFont typeface="Source Sans Pro"/>
              <a:buChar char="▸"/>
              <a:defRPr b="0" i="0" sz="2400" u="none" cap="none" strike="noStrike">
                <a:solidFill>
                  <a:srgbClr val="415665"/>
                </a:solidFill>
                <a:latin typeface="Source Sans Pro"/>
                <a:ea typeface="Source Sans Pro"/>
                <a:cs typeface="Source Sans Pro"/>
                <a:sym typeface="Source Sans Pro"/>
              </a:defRPr>
            </a:lvl2pPr>
            <a:lvl3pPr indent="-381000" lvl="2" marL="1371600" marR="0" rtl="0" algn="l">
              <a:lnSpc>
                <a:spcPct val="100000"/>
              </a:lnSpc>
              <a:spcBef>
                <a:spcPts val="0"/>
              </a:spcBef>
              <a:spcAft>
                <a:spcPts val="0"/>
              </a:spcAft>
              <a:buClr>
                <a:srgbClr val="0DB7C4"/>
              </a:buClr>
              <a:buSzPts val="2400"/>
              <a:buFont typeface="Source Sans Pro"/>
              <a:buChar char="⬩"/>
              <a:defRPr b="0" i="0" sz="2400" u="none" cap="none" strike="noStrike">
                <a:solidFill>
                  <a:srgbClr val="415665"/>
                </a:solidFill>
                <a:latin typeface="Source Sans Pro"/>
                <a:ea typeface="Source Sans Pro"/>
                <a:cs typeface="Source Sans Pro"/>
                <a:sym typeface="Source Sans Pro"/>
              </a:defRPr>
            </a:lvl3pPr>
            <a:lvl4pPr indent="-342900" lvl="3" marL="1828800" marR="0" rtl="0" algn="l">
              <a:lnSpc>
                <a:spcPct val="100000"/>
              </a:lnSpc>
              <a:spcBef>
                <a:spcPts val="0"/>
              </a:spcBef>
              <a:spcAft>
                <a:spcPts val="0"/>
              </a:spcAft>
              <a:buClr>
                <a:srgbClr val="0DB7C4"/>
              </a:buClr>
              <a:buSzPts val="1800"/>
              <a:buFont typeface="Source Sans Pro"/>
              <a:buChar char="⬞"/>
              <a:defRPr b="0" i="0" sz="1800" u="none" cap="none" strike="noStrike">
                <a:solidFill>
                  <a:srgbClr val="415665"/>
                </a:solidFill>
                <a:latin typeface="Source Sans Pro"/>
                <a:ea typeface="Source Sans Pro"/>
                <a:cs typeface="Source Sans Pro"/>
                <a:sym typeface="Source Sans Pro"/>
              </a:defRPr>
            </a:lvl4pPr>
            <a:lvl5pPr indent="-342900" lvl="4" marL="2286000" marR="0" rtl="0" algn="l">
              <a:lnSpc>
                <a:spcPct val="100000"/>
              </a:lnSpc>
              <a:spcBef>
                <a:spcPts val="0"/>
              </a:spcBef>
              <a:spcAft>
                <a:spcPts val="0"/>
              </a:spcAft>
              <a:buClr>
                <a:srgbClr val="0DB7C4"/>
              </a:buClr>
              <a:buSzPts val="1800"/>
              <a:buFont typeface="Source Sans Pro"/>
              <a:buChar char="○"/>
              <a:defRPr b="0" i="0" sz="1800" u="none" cap="none" strike="noStrike">
                <a:solidFill>
                  <a:srgbClr val="415665"/>
                </a:solidFill>
                <a:latin typeface="Source Sans Pro"/>
                <a:ea typeface="Source Sans Pro"/>
                <a:cs typeface="Source Sans Pro"/>
                <a:sym typeface="Source Sans Pro"/>
              </a:defRPr>
            </a:lvl5pPr>
            <a:lvl6pPr indent="-342900" lvl="5" marL="2743200" marR="0" rtl="0" algn="l">
              <a:lnSpc>
                <a:spcPct val="100000"/>
              </a:lnSpc>
              <a:spcBef>
                <a:spcPts val="0"/>
              </a:spcBef>
              <a:spcAft>
                <a:spcPts val="0"/>
              </a:spcAft>
              <a:buClr>
                <a:srgbClr val="0DB7C4"/>
              </a:buClr>
              <a:buSzPts val="1800"/>
              <a:buFont typeface="Source Sans Pro"/>
              <a:buChar char="■"/>
              <a:defRPr b="0" i="0" sz="1800" u="none" cap="none" strike="noStrike">
                <a:solidFill>
                  <a:srgbClr val="415665"/>
                </a:solidFill>
                <a:latin typeface="Source Sans Pro"/>
                <a:ea typeface="Source Sans Pro"/>
                <a:cs typeface="Source Sans Pro"/>
                <a:sym typeface="Source Sans Pro"/>
              </a:defRPr>
            </a:lvl6pPr>
            <a:lvl7pPr indent="-342900" lvl="6" marL="3200400" marR="0" rtl="0" algn="l">
              <a:lnSpc>
                <a:spcPct val="100000"/>
              </a:lnSpc>
              <a:spcBef>
                <a:spcPts val="0"/>
              </a:spcBef>
              <a:spcAft>
                <a:spcPts val="0"/>
              </a:spcAft>
              <a:buClr>
                <a:srgbClr val="0DB7C4"/>
              </a:buClr>
              <a:buSzPts val="1800"/>
              <a:buFont typeface="Source Sans Pro"/>
              <a:buChar char="●"/>
              <a:defRPr b="0" i="0" sz="1800" u="none" cap="none" strike="noStrike">
                <a:solidFill>
                  <a:srgbClr val="415665"/>
                </a:solidFill>
                <a:latin typeface="Source Sans Pro"/>
                <a:ea typeface="Source Sans Pro"/>
                <a:cs typeface="Source Sans Pro"/>
                <a:sym typeface="Source Sans Pro"/>
              </a:defRPr>
            </a:lvl7pPr>
            <a:lvl8pPr indent="-342900" lvl="7" marL="3657600" marR="0" rtl="0" algn="l">
              <a:lnSpc>
                <a:spcPct val="100000"/>
              </a:lnSpc>
              <a:spcBef>
                <a:spcPts val="0"/>
              </a:spcBef>
              <a:spcAft>
                <a:spcPts val="0"/>
              </a:spcAft>
              <a:buClr>
                <a:srgbClr val="0DB7C4"/>
              </a:buClr>
              <a:buSzPts val="1800"/>
              <a:buFont typeface="Source Sans Pro"/>
              <a:buChar char="○"/>
              <a:defRPr b="0" i="0" sz="1800" u="none" cap="none" strike="noStrike">
                <a:solidFill>
                  <a:srgbClr val="415665"/>
                </a:solidFill>
                <a:latin typeface="Source Sans Pro"/>
                <a:ea typeface="Source Sans Pro"/>
                <a:cs typeface="Source Sans Pro"/>
                <a:sym typeface="Source Sans Pro"/>
              </a:defRPr>
            </a:lvl8pPr>
            <a:lvl9pPr indent="-342900" lvl="8" marL="4114800" marR="0" rtl="0" algn="l">
              <a:lnSpc>
                <a:spcPct val="100000"/>
              </a:lnSpc>
              <a:spcBef>
                <a:spcPts val="0"/>
              </a:spcBef>
              <a:spcAft>
                <a:spcPts val="0"/>
              </a:spcAft>
              <a:buClr>
                <a:srgbClr val="0DB7C4"/>
              </a:buClr>
              <a:buSzPts val="1800"/>
              <a:buFont typeface="Source Sans Pro"/>
              <a:buChar char="■"/>
              <a:defRPr b="0" i="0" sz="1800" u="none" cap="none" strike="noStrike">
                <a:solidFill>
                  <a:srgbClr val="415665"/>
                </a:solidFill>
                <a:latin typeface="Source Sans Pro"/>
                <a:ea typeface="Source Sans Pro"/>
                <a:cs typeface="Source Sans Pro"/>
                <a:sym typeface="Source Sans Pro"/>
              </a:defRPr>
            </a:lvl9pPr>
          </a:lstStyle>
          <a:p/>
        </p:txBody>
      </p:sp>
      <p:sp>
        <p:nvSpPr>
          <p:cNvPr id="61" name="Google Shape;61;p30"/>
          <p:cNvSpPr txBox="1"/>
          <p:nvPr>
            <p:ph idx="12" type="sldNum"/>
          </p:nvPr>
        </p:nvSpPr>
        <p:spPr>
          <a:xfrm>
            <a:off x="-75" y="0"/>
            <a:ext cx="669600" cy="11400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1pPr>
            <a:lvl2pPr indent="0" lvl="1" mar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2pPr>
            <a:lvl3pPr indent="0" lvl="2" mar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3pPr>
            <a:lvl4pPr indent="0" lvl="3" mar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4pPr>
            <a:lvl5pPr indent="0" lvl="4" mar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5pPr>
            <a:lvl6pPr indent="0" lvl="5" mar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6pPr>
            <a:lvl7pPr indent="0" lvl="6" mar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7pPr>
            <a:lvl8pPr indent="0" lvl="7" mar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8pPr>
            <a:lvl9pPr indent="0" lvl="8" mar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github.com/AndyFernandes/minicurso-machine-learning-and-data-science" TargetMode="External"/><Relationship Id="rId4" Type="http://schemas.openxmlformats.org/officeDocument/2006/relationships/hyperlink" Target="mailto:andrezafernandes@insightlab.ufc.br" TargetMode="External"/><Relationship Id="rId5" Type="http://schemas.openxmlformats.org/officeDocument/2006/relationships/image" Target="../media/image11.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image" Target="../media/image45.png"/><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6.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11.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11.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11.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1.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1.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1.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1.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5.png"/><Relationship Id="rId7"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1.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hyperlink" Target="https://docs.conda.io/en/latest/miniconda.html" TargetMode="External"/><Relationship Id="rId4" Type="http://schemas.openxmlformats.org/officeDocument/2006/relationships/hyperlink" Target="https://docs.conda.io/projects/conda/en/4.6.0/_downloads/52a95608c49671267e40c689e0bc00ca/conda-cheatsheet.pdf" TargetMode="External"/><Relationship Id="rId5" Type="http://schemas.openxmlformats.org/officeDocument/2006/relationships/image" Target="../media/image11.png"/><Relationship Id="rId6"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1.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hyperlink" Target="https://chrome.google.com/webstore/detail/google-colaboratory/flckfnigdgnmmidlohfbfccgpakpeagd/related" TargetMode="External"/><Relationship Id="rId4" Type="http://schemas.openxmlformats.org/officeDocument/2006/relationships/hyperlink" Target="https://colab.research.google.com/notebooks/intro.ipynb" TargetMode="External"/><Relationship Id="rId5" Type="http://schemas.openxmlformats.org/officeDocument/2006/relationships/image" Target="../media/image11.png"/><Relationship Id="rId6"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image" Target="../media/image11.png"/><Relationship Id="rId4" Type="http://schemas.openxmlformats.org/officeDocument/2006/relationships/image" Target="../media/image67.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1.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1.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11" Type="http://schemas.openxmlformats.org/officeDocument/2006/relationships/hyperlink" Target="https://developer.ibm.com/exchanges/data/" TargetMode="External"/><Relationship Id="rId10" Type="http://schemas.openxmlformats.org/officeDocument/2006/relationships/hyperlink" Target="https://www.kdnuggets.com/datasets/index.html" TargetMode="External"/><Relationship Id="rId13" Type="http://schemas.openxmlformats.org/officeDocument/2006/relationships/image" Target="../media/image19.png"/><Relationship Id="rId12"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s://www.kaggle.com/datasets" TargetMode="External"/><Relationship Id="rId4" Type="http://schemas.openxmlformats.org/officeDocument/2006/relationships/hyperlink" Target="https://www.youtube.com/redirect?event=video_description&amp;v=eb5fmK-H2-8&amp;redir_token=QUFFLUhqbUhTeVgxTXd2dzE3NElUSm8yVFZGcWg4U3BSQXxBQ3Jtc0tuMEtqX3htcUlWQU5hbVRBUWlsX1NTTEYyc01fUkpUSldOWDBFbzZMcGh5NzVrdFF2NWdGT0YtdERKNDJLdlZjYmN3ZVp3SThYWWxOaWk0MG9XRUFvemZrWXFwZG9fbHRrWXhPQUhuMXhEWU03TEdJOA%3D%3D&amp;q=http%3A%2F%2Fdados.gov.br" TargetMode="External"/><Relationship Id="rId9" Type="http://schemas.openxmlformats.org/officeDocument/2006/relationships/hyperlink" Target="https://sidra.ibge.gov.br/home/ipca15/brasil" TargetMode="External"/><Relationship Id="rId5" Type="http://schemas.openxmlformats.org/officeDocument/2006/relationships/hyperlink" Target="https://archive.ics.uci.edu/ml/index.php" TargetMode="External"/><Relationship Id="rId6" Type="http://schemas.openxmlformats.org/officeDocument/2006/relationships/hyperlink" Target="https://datasetsearch.research.google.com/" TargetMode="External"/><Relationship Id="rId7" Type="http://schemas.openxmlformats.org/officeDocument/2006/relationships/hyperlink" Target="https://www.data.gov/" TargetMode="External"/><Relationship Id="rId8" Type="http://schemas.openxmlformats.org/officeDocument/2006/relationships/hyperlink" Target="https://scholar.google.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1.pn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5.png"/><Relationship Id="rId7"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1.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1.png"/><Relationship Id="rId7" Type="http://schemas.openxmlformats.org/officeDocument/2006/relationships/image" Target="../media/image57.png"/><Relationship Id="rId8"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hyperlink" Target="https://www.kaggle.com/learn/overview" TargetMode="External"/><Relationship Id="rId4" Type="http://schemas.openxmlformats.org/officeDocument/2006/relationships/hyperlink" Target="https://www.coursera.org/learn/machine-learning" TargetMode="External"/><Relationship Id="rId5" Type="http://schemas.openxmlformats.org/officeDocument/2006/relationships/hyperlink" Target="https://www.coursera.org/specializations/deep-learning" TargetMode="External"/><Relationship Id="rId6" Type="http://schemas.openxmlformats.org/officeDocument/2006/relationships/hyperlink" Target="https://www.datascienceacademy.com.br/course?courseid=python-fundamentos" TargetMode="External"/><Relationship Id="rId7" Type="http://schemas.openxmlformats.org/officeDocument/2006/relationships/hyperlink" Target="https://www.datacamp.com/courses" TargetMode="External"/><Relationship Id="rId8" Type="http://schemas.openxmlformats.org/officeDocument/2006/relationships/image" Target="../media/image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11.png"/><Relationship Id="rId4" Type="http://schemas.openxmlformats.org/officeDocument/2006/relationships/image" Target="../media/image64.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https://doi.org/10.1080/13658816.2018.1423685"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http://doi.acm.org/10.1145/1353343.1353392"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hyperlink" Target="https://www.microsoft.com/en-us/research/"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gi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
          <p:cNvSpPr/>
          <p:nvPr/>
        </p:nvSpPr>
        <p:spPr>
          <a:xfrm>
            <a:off x="-23250" y="3192525"/>
            <a:ext cx="9190500" cy="18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2Artboard 25 copy 4@2x.png" id="131" name="Google Shape;131;p1"/>
          <p:cNvPicPr preferRelativeResize="0"/>
          <p:nvPr/>
        </p:nvPicPr>
        <p:blipFill rotWithShape="1">
          <a:blip r:embed="rId3">
            <a:alphaModFix/>
          </a:blip>
          <a:srcRect b="0" l="0" r="64184" t="0"/>
          <a:stretch/>
        </p:blipFill>
        <p:spPr>
          <a:xfrm>
            <a:off x="8183624" y="245850"/>
            <a:ext cx="777052" cy="758350"/>
          </a:xfrm>
          <a:prstGeom prst="rect">
            <a:avLst/>
          </a:prstGeom>
          <a:noFill/>
          <a:ln>
            <a:noFill/>
          </a:ln>
        </p:spPr>
      </p:pic>
      <p:sp>
        <p:nvSpPr>
          <p:cNvPr id="132" name="Google Shape;132;p1"/>
          <p:cNvSpPr txBox="1"/>
          <p:nvPr/>
        </p:nvSpPr>
        <p:spPr>
          <a:xfrm>
            <a:off x="1524600" y="1004200"/>
            <a:ext cx="6094800" cy="154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pt-BR" sz="3600" u="none" cap="none" strike="noStrike">
                <a:solidFill>
                  <a:srgbClr val="28C3DB"/>
                </a:solidFill>
                <a:latin typeface="Quicksand Light"/>
                <a:ea typeface="Quicksand Light"/>
                <a:cs typeface="Quicksand Light"/>
                <a:sym typeface="Quicksand Light"/>
              </a:rPr>
              <a:t>AQUI FICA O TÍTULO </a:t>
            </a:r>
            <a:endParaRPr b="0" i="0" sz="3600" u="none" cap="none" strike="noStrike">
              <a:solidFill>
                <a:srgbClr val="28C3DB"/>
              </a:solidFill>
              <a:latin typeface="Quicksand Light"/>
              <a:ea typeface="Quicksand Light"/>
              <a:cs typeface="Quicksand Light"/>
              <a:sym typeface="Quicksand Light"/>
            </a:endParaRPr>
          </a:p>
          <a:p>
            <a:pPr indent="0" lvl="0" marL="0" marR="0" rtl="0" algn="ctr">
              <a:lnSpc>
                <a:spcPct val="100000"/>
              </a:lnSpc>
              <a:spcBef>
                <a:spcPts val="0"/>
              </a:spcBef>
              <a:spcAft>
                <a:spcPts val="0"/>
              </a:spcAft>
              <a:buClr>
                <a:srgbClr val="000000"/>
              </a:buClr>
              <a:buSzPts val="3600"/>
              <a:buFont typeface="Arial"/>
              <a:buNone/>
            </a:pPr>
            <a:r>
              <a:rPr b="0" i="0" lang="pt-BR" sz="3600" u="none" cap="none" strike="noStrike">
                <a:solidFill>
                  <a:srgbClr val="28C3DB"/>
                </a:solidFill>
                <a:latin typeface="Quicksand Light"/>
                <a:ea typeface="Quicksand Light"/>
                <a:cs typeface="Quicksand Light"/>
                <a:sym typeface="Quicksand Light"/>
              </a:rPr>
              <a:t>DE SUA APRESENTAÇÃO</a:t>
            </a:r>
            <a:endParaRPr b="0" i="0" sz="3600" u="none" cap="none" strike="noStrike">
              <a:solidFill>
                <a:srgbClr val="28C3DB"/>
              </a:solidFill>
              <a:latin typeface="Quicksand Light"/>
              <a:ea typeface="Quicksand Light"/>
              <a:cs typeface="Quicksand Light"/>
              <a:sym typeface="Quicksand Light"/>
            </a:endParaRPr>
          </a:p>
        </p:txBody>
      </p:sp>
      <p:pic>
        <p:nvPicPr>
          <p:cNvPr descr="annie-spratt-294450.jpg" id="133" name="Google Shape;133;p1"/>
          <p:cNvPicPr preferRelativeResize="0"/>
          <p:nvPr/>
        </p:nvPicPr>
        <p:blipFill rotWithShape="1">
          <a:blip r:embed="rId4">
            <a:alphaModFix/>
          </a:blip>
          <a:srcRect b="3403" l="0" r="0" t="11179"/>
          <a:stretch/>
        </p:blipFill>
        <p:spPr>
          <a:xfrm>
            <a:off x="0" y="0"/>
            <a:ext cx="9144002" cy="5143497"/>
          </a:xfrm>
          <a:prstGeom prst="rect">
            <a:avLst/>
          </a:prstGeom>
          <a:noFill/>
          <a:ln>
            <a:noFill/>
          </a:ln>
        </p:spPr>
      </p:pic>
      <p:pic>
        <p:nvPicPr>
          <p:cNvPr descr="2Artboard 1@2x.png" id="134" name="Google Shape;134;p1"/>
          <p:cNvPicPr preferRelativeResize="0"/>
          <p:nvPr/>
        </p:nvPicPr>
        <p:blipFill rotWithShape="1">
          <a:blip r:embed="rId5">
            <a:alphaModFix amt="88000"/>
          </a:blip>
          <a:srcRect b="0" l="0" r="0" t="0"/>
          <a:stretch/>
        </p:blipFill>
        <p:spPr>
          <a:xfrm>
            <a:off x="0" y="0"/>
            <a:ext cx="9144000" cy="5143500"/>
          </a:xfrm>
          <a:prstGeom prst="rect">
            <a:avLst/>
          </a:prstGeom>
          <a:noFill/>
          <a:ln>
            <a:noFill/>
          </a:ln>
        </p:spPr>
      </p:pic>
      <p:sp>
        <p:nvSpPr>
          <p:cNvPr id="135" name="Google Shape;135;p1"/>
          <p:cNvSpPr/>
          <p:nvPr/>
        </p:nvSpPr>
        <p:spPr>
          <a:xfrm>
            <a:off x="0" y="0"/>
            <a:ext cx="9144000" cy="1881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ESTArtboard 1 copy 6.png" id="136" name="Google Shape;136;p1"/>
          <p:cNvPicPr preferRelativeResize="0"/>
          <p:nvPr/>
        </p:nvPicPr>
        <p:blipFill rotWithShape="1">
          <a:blip r:embed="rId6">
            <a:alphaModFix/>
          </a:blip>
          <a:srcRect b="0" l="0" r="0" t="0"/>
          <a:stretch/>
        </p:blipFill>
        <p:spPr>
          <a:xfrm>
            <a:off x="2490675" y="1985026"/>
            <a:ext cx="4162626" cy="1395600"/>
          </a:xfrm>
          <a:prstGeom prst="rect">
            <a:avLst/>
          </a:prstGeom>
          <a:noFill/>
          <a:ln>
            <a:noFill/>
          </a:ln>
        </p:spPr>
      </p:pic>
      <p:sp>
        <p:nvSpPr>
          <p:cNvPr id="137" name="Google Shape;137;p1"/>
          <p:cNvSpPr/>
          <p:nvPr/>
        </p:nvSpPr>
        <p:spPr>
          <a:xfrm>
            <a:off x="-12" y="4955400"/>
            <a:ext cx="9144000" cy="1881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txBox="1"/>
          <p:nvPr>
            <p:ph type="ctrTitle"/>
          </p:nvPr>
        </p:nvSpPr>
        <p:spPr>
          <a:xfrm>
            <a:off x="3858075" y="3133275"/>
            <a:ext cx="3004200" cy="43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pt-BR" sz="1600">
                <a:solidFill>
                  <a:srgbClr val="FFFFFF"/>
                </a:solidFill>
                <a:latin typeface="Quicksand Light"/>
                <a:ea typeface="Quicksand Light"/>
                <a:cs typeface="Quicksand Light"/>
                <a:sym typeface="Quicksand Light"/>
              </a:rPr>
              <a:t>Data Science Laboratory </a:t>
            </a:r>
            <a:endParaRPr sz="1600">
              <a:solidFill>
                <a:srgbClr val="FFFFFF"/>
              </a:solidFill>
              <a:latin typeface="Quicksand Light"/>
              <a:ea typeface="Quicksand Light"/>
              <a:cs typeface="Quicksand Light"/>
              <a:sym typeface="Quicksand Light"/>
            </a:endParaRPr>
          </a:p>
          <a:p>
            <a:pPr indent="0" lvl="0" marL="0" rtl="0" algn="l">
              <a:lnSpc>
                <a:spcPct val="100000"/>
              </a:lnSpc>
              <a:spcBef>
                <a:spcPts val="0"/>
              </a:spcBef>
              <a:spcAft>
                <a:spcPts val="0"/>
              </a:spcAft>
              <a:buSzPts val="5200"/>
              <a:buNone/>
            </a:pPr>
            <a:r>
              <a:rPr lang="pt-BR" sz="1600">
                <a:solidFill>
                  <a:srgbClr val="FFFFFF"/>
                </a:solidFill>
                <a:latin typeface="Quicksand Light"/>
                <a:ea typeface="Quicksand Light"/>
                <a:cs typeface="Quicksand Light"/>
                <a:sym typeface="Quicksand Light"/>
              </a:rPr>
              <a:t>Federal University of Ceará </a:t>
            </a:r>
            <a:endParaRPr sz="1600">
              <a:solidFill>
                <a:srgbClr val="FFFFFF"/>
              </a:solidFill>
              <a:latin typeface="Quicksand Light"/>
              <a:ea typeface="Quicksand Light"/>
              <a:cs typeface="Quicksand Light"/>
              <a:sym typeface="Quicksa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acb8420447_0_148"/>
          <p:cNvSpPr txBox="1"/>
          <p:nvPr>
            <p:ph idx="2" type="body"/>
          </p:nvPr>
        </p:nvSpPr>
        <p:spPr>
          <a:xfrm>
            <a:off x="844425" y="1359600"/>
            <a:ext cx="59268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sz="1800">
                <a:latin typeface="Quicksand"/>
                <a:ea typeface="Quicksand"/>
                <a:cs typeface="Quicksand"/>
                <a:sym typeface="Quicksand"/>
              </a:rPr>
              <a:t>DIA 03: 02/12</a:t>
            </a:r>
            <a:endParaRPr b="1"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Recapitulando</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K-NN</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Naive Bayes</a:t>
            </a:r>
            <a:endParaRPr sz="1800">
              <a:latin typeface="Quicksand"/>
              <a:ea typeface="Quicksand"/>
              <a:cs typeface="Quicksand"/>
              <a:sym typeface="Quicksand"/>
            </a:endParaRPr>
          </a:p>
          <a:p>
            <a:pPr indent="-342900" lvl="0" marL="457200" rtl="0" algn="l">
              <a:spcBef>
                <a:spcPts val="600"/>
              </a:spcBef>
              <a:spcAft>
                <a:spcPts val="0"/>
              </a:spcAft>
              <a:buSzPts val="1800"/>
              <a:buFont typeface="Quicksand"/>
              <a:buChar char="▹"/>
            </a:pPr>
            <a:r>
              <a:rPr lang="pt-BR" sz="1800">
                <a:latin typeface="Quicksand"/>
                <a:ea typeface="Quicksand"/>
                <a:cs typeface="Quicksand"/>
                <a:sym typeface="Quicksand"/>
              </a:rPr>
              <a:t>Árvore de Decisão</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Hands-on</a:t>
            </a:r>
            <a:endParaRPr sz="1800">
              <a:latin typeface="Quicksand"/>
              <a:ea typeface="Quicksand"/>
              <a:cs typeface="Quicksand"/>
              <a:sym typeface="Quicksand"/>
            </a:endParaRPr>
          </a:p>
          <a:p>
            <a:pPr indent="0" lvl="0" marL="0" rtl="0" algn="l">
              <a:lnSpc>
                <a:spcPct val="100000"/>
              </a:lnSpc>
              <a:spcBef>
                <a:spcPts val="600"/>
              </a:spcBef>
              <a:spcAft>
                <a:spcPts val="0"/>
              </a:spcAft>
              <a:buNone/>
            </a:pPr>
            <a:r>
              <a:rPr b="1" lang="pt-BR" sz="1800">
                <a:latin typeface="Quicksand"/>
                <a:ea typeface="Quicksand"/>
                <a:cs typeface="Quicksand"/>
                <a:sym typeface="Quicksand"/>
              </a:rPr>
              <a:t> </a:t>
            </a:r>
            <a:endParaRPr b="1" sz="1800">
              <a:latin typeface="Quicksand"/>
              <a:ea typeface="Quicksand"/>
              <a:cs typeface="Quicksand"/>
              <a:sym typeface="Quicksand"/>
            </a:endParaRPr>
          </a:p>
          <a:p>
            <a:pPr indent="0" lvl="0" marL="457200" rtl="0" algn="l">
              <a:lnSpc>
                <a:spcPct val="100000"/>
              </a:lnSpc>
              <a:spcBef>
                <a:spcPts val="0"/>
              </a:spcBef>
              <a:spcAft>
                <a:spcPts val="0"/>
              </a:spcAft>
              <a:buSzPts val="2000"/>
              <a:buNone/>
            </a:pPr>
            <a:r>
              <a:t/>
            </a:r>
            <a:endParaRPr sz="1800">
              <a:latin typeface="Quicksand"/>
              <a:ea typeface="Quicksand"/>
              <a:cs typeface="Quicksand"/>
              <a:sym typeface="Quicksand"/>
            </a:endParaRPr>
          </a:p>
        </p:txBody>
      </p:sp>
      <p:sp>
        <p:nvSpPr>
          <p:cNvPr id="221" name="Google Shape;221;gacb8420447_0_148"/>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222" name="Google Shape;222;gacb8420447_0_148"/>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ESTRUTURA DO MINICURSO</a:t>
            </a:r>
            <a:endParaRPr b="1">
              <a:solidFill>
                <a:srgbClr val="1F243C"/>
              </a:solidFill>
              <a:latin typeface="Quicksand"/>
              <a:ea typeface="Quicksand"/>
              <a:cs typeface="Quicksand"/>
              <a:sym typeface="Quicksand"/>
            </a:endParaRPr>
          </a:p>
        </p:txBody>
      </p:sp>
      <p:pic>
        <p:nvPicPr>
          <p:cNvPr descr="TESTArtboard 1 copy 7@3x.png" id="223" name="Google Shape;223;gacb8420447_0_148"/>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224" name="Google Shape;224;gacb8420447_0_148"/>
          <p:cNvPicPr preferRelativeResize="0"/>
          <p:nvPr/>
        </p:nvPicPr>
        <p:blipFill>
          <a:blip r:embed="rId4">
            <a:alphaModFix/>
          </a:blip>
          <a:stretch>
            <a:fillRect/>
          </a:stretch>
        </p:blipFill>
        <p:spPr>
          <a:xfrm>
            <a:off x="4745575" y="1424600"/>
            <a:ext cx="3168900" cy="316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acb8420447_0_155"/>
          <p:cNvSpPr txBox="1"/>
          <p:nvPr>
            <p:ph idx="2" type="body"/>
          </p:nvPr>
        </p:nvSpPr>
        <p:spPr>
          <a:xfrm>
            <a:off x="844425" y="1359600"/>
            <a:ext cx="59268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sz="1800">
                <a:latin typeface="Quicksand"/>
                <a:ea typeface="Quicksand"/>
                <a:cs typeface="Quicksand"/>
                <a:sym typeface="Quicksand"/>
              </a:rPr>
              <a:t>DIA 04: 03/12</a:t>
            </a:r>
            <a:endParaRPr b="1"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Recapitulando</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Ensembles</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Introdução a Deep Learning</a:t>
            </a:r>
            <a:endParaRPr sz="1800">
              <a:latin typeface="Quicksand"/>
              <a:ea typeface="Quicksand"/>
              <a:cs typeface="Quicksand"/>
              <a:sym typeface="Quicksand"/>
            </a:endParaRPr>
          </a:p>
          <a:p>
            <a:pPr indent="0" lvl="0" marL="0" rtl="0" algn="l">
              <a:lnSpc>
                <a:spcPct val="100000"/>
              </a:lnSpc>
              <a:spcBef>
                <a:spcPts val="600"/>
              </a:spcBef>
              <a:spcAft>
                <a:spcPts val="0"/>
              </a:spcAft>
              <a:buNone/>
            </a:pPr>
            <a:r>
              <a:rPr b="1" lang="pt-BR" sz="1800">
                <a:latin typeface="Quicksand"/>
                <a:ea typeface="Quicksand"/>
                <a:cs typeface="Quicksand"/>
                <a:sym typeface="Quicksand"/>
              </a:rPr>
              <a:t> </a:t>
            </a:r>
            <a:endParaRPr b="1" sz="1800">
              <a:latin typeface="Quicksand"/>
              <a:ea typeface="Quicksand"/>
              <a:cs typeface="Quicksand"/>
              <a:sym typeface="Quicksand"/>
            </a:endParaRPr>
          </a:p>
          <a:p>
            <a:pPr indent="0" lvl="0" marL="457200" rtl="0" algn="l">
              <a:lnSpc>
                <a:spcPct val="100000"/>
              </a:lnSpc>
              <a:spcBef>
                <a:spcPts val="0"/>
              </a:spcBef>
              <a:spcAft>
                <a:spcPts val="0"/>
              </a:spcAft>
              <a:buSzPts val="2000"/>
              <a:buNone/>
            </a:pPr>
            <a:r>
              <a:t/>
            </a:r>
            <a:endParaRPr sz="1800">
              <a:latin typeface="Quicksand"/>
              <a:ea typeface="Quicksand"/>
              <a:cs typeface="Quicksand"/>
              <a:sym typeface="Quicksand"/>
            </a:endParaRPr>
          </a:p>
        </p:txBody>
      </p:sp>
      <p:sp>
        <p:nvSpPr>
          <p:cNvPr id="230" name="Google Shape;230;gacb8420447_0_155"/>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231" name="Google Shape;231;gacb8420447_0_155"/>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ESTRUTURA DO MINICURSO</a:t>
            </a:r>
            <a:endParaRPr b="1">
              <a:solidFill>
                <a:srgbClr val="1F243C"/>
              </a:solidFill>
              <a:latin typeface="Quicksand"/>
              <a:ea typeface="Quicksand"/>
              <a:cs typeface="Quicksand"/>
              <a:sym typeface="Quicksand"/>
            </a:endParaRPr>
          </a:p>
        </p:txBody>
      </p:sp>
      <p:pic>
        <p:nvPicPr>
          <p:cNvPr descr="TESTArtboard 1 copy 7@3x.png" id="232" name="Google Shape;232;gacb8420447_0_155"/>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233" name="Google Shape;233;gacb8420447_0_155"/>
          <p:cNvPicPr preferRelativeResize="0"/>
          <p:nvPr/>
        </p:nvPicPr>
        <p:blipFill>
          <a:blip r:embed="rId4">
            <a:alphaModFix/>
          </a:blip>
          <a:stretch>
            <a:fillRect/>
          </a:stretch>
        </p:blipFill>
        <p:spPr>
          <a:xfrm>
            <a:off x="4617150" y="1947101"/>
            <a:ext cx="4223625" cy="237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acb8420447_0_162"/>
          <p:cNvSpPr txBox="1"/>
          <p:nvPr>
            <p:ph idx="2" type="body"/>
          </p:nvPr>
        </p:nvSpPr>
        <p:spPr>
          <a:xfrm>
            <a:off x="844425" y="1359600"/>
            <a:ext cx="42504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sz="1800">
                <a:latin typeface="Quicksand"/>
                <a:ea typeface="Quicksand"/>
                <a:cs typeface="Quicksand"/>
                <a:sym typeface="Quicksand"/>
              </a:rPr>
              <a:t>DIA 05: 04/12</a:t>
            </a:r>
            <a:endParaRPr b="1"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Recapitulando</a:t>
            </a:r>
            <a:r>
              <a:rPr lang="pt-BR" sz="1800">
                <a:latin typeface="Quicksand"/>
                <a:ea typeface="Quicksand"/>
                <a:cs typeface="Quicksand"/>
                <a:sym typeface="Quicksand"/>
              </a:rPr>
              <a:t> TUDO</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Trabalhando e brincando com NLP: Detecção de Fake News acerca do COVID-19.</a:t>
            </a:r>
            <a:endParaRPr sz="1800">
              <a:latin typeface="Quicksand"/>
              <a:ea typeface="Quicksand"/>
              <a:cs typeface="Quicksand"/>
              <a:sym typeface="Quicksand"/>
            </a:endParaRPr>
          </a:p>
          <a:p>
            <a:pPr indent="0" lvl="0" marL="0" rtl="0" algn="l">
              <a:lnSpc>
                <a:spcPct val="100000"/>
              </a:lnSpc>
              <a:spcBef>
                <a:spcPts val="600"/>
              </a:spcBef>
              <a:spcAft>
                <a:spcPts val="0"/>
              </a:spcAft>
              <a:buNone/>
            </a:pPr>
            <a:r>
              <a:rPr b="1" lang="pt-BR" sz="1800">
                <a:latin typeface="Quicksand"/>
                <a:ea typeface="Quicksand"/>
                <a:cs typeface="Quicksand"/>
                <a:sym typeface="Quicksand"/>
              </a:rPr>
              <a:t> </a:t>
            </a:r>
            <a:endParaRPr b="1" sz="1800">
              <a:latin typeface="Quicksand"/>
              <a:ea typeface="Quicksand"/>
              <a:cs typeface="Quicksand"/>
              <a:sym typeface="Quicksand"/>
            </a:endParaRPr>
          </a:p>
          <a:p>
            <a:pPr indent="0" lvl="0" marL="457200" rtl="0" algn="l">
              <a:lnSpc>
                <a:spcPct val="100000"/>
              </a:lnSpc>
              <a:spcBef>
                <a:spcPts val="0"/>
              </a:spcBef>
              <a:spcAft>
                <a:spcPts val="0"/>
              </a:spcAft>
              <a:buSzPts val="2000"/>
              <a:buNone/>
            </a:pPr>
            <a:r>
              <a:t/>
            </a:r>
            <a:endParaRPr sz="1800">
              <a:latin typeface="Quicksand"/>
              <a:ea typeface="Quicksand"/>
              <a:cs typeface="Quicksand"/>
              <a:sym typeface="Quicksand"/>
            </a:endParaRPr>
          </a:p>
        </p:txBody>
      </p:sp>
      <p:sp>
        <p:nvSpPr>
          <p:cNvPr id="239" name="Google Shape;239;gacb8420447_0_162"/>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240" name="Google Shape;240;gacb8420447_0_162"/>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ESTRUTURA DO MINICURSO</a:t>
            </a:r>
            <a:endParaRPr b="1">
              <a:solidFill>
                <a:srgbClr val="1F243C"/>
              </a:solidFill>
              <a:latin typeface="Quicksand"/>
              <a:ea typeface="Quicksand"/>
              <a:cs typeface="Quicksand"/>
              <a:sym typeface="Quicksand"/>
            </a:endParaRPr>
          </a:p>
        </p:txBody>
      </p:sp>
      <p:pic>
        <p:nvPicPr>
          <p:cNvPr descr="TESTArtboard 1 copy 7@3x.png" id="241" name="Google Shape;241;gacb8420447_0_162"/>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242" name="Google Shape;242;gacb8420447_0_162"/>
          <p:cNvPicPr preferRelativeResize="0"/>
          <p:nvPr/>
        </p:nvPicPr>
        <p:blipFill>
          <a:blip r:embed="rId4">
            <a:alphaModFix/>
          </a:blip>
          <a:stretch>
            <a:fillRect/>
          </a:stretch>
        </p:blipFill>
        <p:spPr>
          <a:xfrm>
            <a:off x="4908775" y="1677538"/>
            <a:ext cx="3994900" cy="2247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adcb6c72ce_0_422"/>
          <p:cNvSpPr txBox="1"/>
          <p:nvPr>
            <p:ph idx="2" type="body"/>
          </p:nvPr>
        </p:nvSpPr>
        <p:spPr>
          <a:xfrm>
            <a:off x="844425" y="1359600"/>
            <a:ext cx="4250400" cy="2883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Conteúdo no </a:t>
            </a:r>
            <a:r>
              <a:rPr b="1" lang="pt-BR" sz="1800" u="sng">
                <a:solidFill>
                  <a:schemeClr val="hlink"/>
                </a:solidFill>
                <a:latin typeface="Quicksand"/>
                <a:ea typeface="Quicksand"/>
                <a:cs typeface="Quicksand"/>
                <a:sym typeface="Quicksand"/>
                <a:hlinkClick r:id="rId3"/>
              </a:rPr>
              <a:t>github</a:t>
            </a:r>
            <a:r>
              <a:rPr b="1" lang="pt-BR" sz="1800">
                <a:latin typeface="Quicksand"/>
                <a:ea typeface="Quicksand"/>
                <a:cs typeface="Quicksand"/>
                <a:sym typeface="Quicksand"/>
              </a:rPr>
              <a:t>.</a:t>
            </a:r>
            <a:endParaRPr b="1" sz="1800">
              <a:latin typeface="Quicksand"/>
              <a:ea typeface="Quicksand"/>
              <a:cs typeface="Quicksand"/>
              <a:sym typeface="Quicksand"/>
            </a:endParaRPr>
          </a:p>
          <a:p>
            <a:pPr indent="-317500" lvl="1" marL="914400" rtl="0" algn="l">
              <a:lnSpc>
                <a:spcPct val="100000"/>
              </a:lnSpc>
              <a:spcBef>
                <a:spcPts val="600"/>
              </a:spcBef>
              <a:spcAft>
                <a:spcPts val="0"/>
              </a:spcAft>
              <a:buSzPts val="1400"/>
              <a:buFont typeface="Quicksand"/>
              <a:buChar char="▸"/>
            </a:pPr>
            <a:r>
              <a:rPr lang="pt-BR" sz="1400">
                <a:latin typeface="Quicksand"/>
                <a:ea typeface="Quicksand"/>
                <a:cs typeface="Quicksand"/>
                <a:sym typeface="Quicksand"/>
              </a:rPr>
              <a:t>Basta simplesmente baixar como zip (caso não use e não tenha familiaridade com a plataforma)</a:t>
            </a:r>
            <a:endParaRPr sz="1400">
              <a:latin typeface="Quicksand"/>
              <a:ea typeface="Quicksand"/>
              <a:cs typeface="Quicksand"/>
              <a:sym typeface="Quicksand"/>
            </a:endParaRPr>
          </a:p>
          <a:p>
            <a:pPr indent="-317500" lvl="1" marL="914400" rtl="0" algn="l">
              <a:lnSpc>
                <a:spcPct val="100000"/>
              </a:lnSpc>
              <a:spcBef>
                <a:spcPts val="600"/>
              </a:spcBef>
              <a:spcAft>
                <a:spcPts val="0"/>
              </a:spcAft>
              <a:buSzPts val="1400"/>
              <a:buFont typeface="Quicksand"/>
              <a:buChar char="▸"/>
            </a:pPr>
            <a:r>
              <a:rPr lang="pt-BR" sz="1400">
                <a:latin typeface="Quicksand"/>
                <a:ea typeface="Quicksand"/>
                <a:cs typeface="Quicksand"/>
                <a:sym typeface="Quicksand"/>
              </a:rPr>
              <a:t>Vou atualizar por aula, para não dar spoilers </a:t>
            </a:r>
            <a:r>
              <a:rPr lang="pt-BR">
                <a:solidFill>
                  <a:srgbClr val="333333"/>
                </a:solidFill>
                <a:highlight>
                  <a:srgbClr val="FFFFFF"/>
                </a:highlight>
                <a:latin typeface="Arial"/>
                <a:ea typeface="Arial"/>
                <a:cs typeface="Arial"/>
                <a:sym typeface="Arial"/>
              </a:rPr>
              <a:t>🤭</a:t>
            </a:r>
            <a:endParaRPr sz="1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Dúvidas, me procurar em:</a:t>
            </a:r>
            <a:endParaRPr sz="1800">
              <a:latin typeface="Quicksand"/>
              <a:ea typeface="Quicksand"/>
              <a:cs typeface="Quicksand"/>
              <a:sym typeface="Quicksand"/>
            </a:endParaRPr>
          </a:p>
          <a:p>
            <a:pPr indent="-317500" lvl="1" marL="914400" rtl="0" algn="l">
              <a:lnSpc>
                <a:spcPct val="100000"/>
              </a:lnSpc>
              <a:spcBef>
                <a:spcPts val="600"/>
              </a:spcBef>
              <a:spcAft>
                <a:spcPts val="0"/>
              </a:spcAft>
              <a:buSzPts val="1400"/>
              <a:buFont typeface="Quicksand"/>
              <a:buChar char="▸"/>
            </a:pPr>
            <a:r>
              <a:rPr lang="pt-BR" sz="1400" u="sng">
                <a:solidFill>
                  <a:schemeClr val="hlink"/>
                </a:solidFill>
                <a:latin typeface="Quicksand"/>
                <a:ea typeface="Quicksand"/>
                <a:cs typeface="Quicksand"/>
                <a:sym typeface="Quicksand"/>
                <a:hlinkClick r:id="rId4"/>
              </a:rPr>
              <a:t>andrezafernandes@insightlab.ufc.br</a:t>
            </a:r>
            <a:endParaRPr sz="1400">
              <a:latin typeface="Quicksand"/>
              <a:ea typeface="Quicksand"/>
              <a:cs typeface="Quicksand"/>
              <a:sym typeface="Quicksand"/>
            </a:endParaRPr>
          </a:p>
          <a:p>
            <a:pPr indent="-317500" lvl="1" marL="914400" rtl="0" algn="l">
              <a:lnSpc>
                <a:spcPct val="100000"/>
              </a:lnSpc>
              <a:spcBef>
                <a:spcPts val="600"/>
              </a:spcBef>
              <a:spcAft>
                <a:spcPts val="0"/>
              </a:spcAft>
              <a:buSzPts val="1400"/>
              <a:buFont typeface="Quicksand"/>
              <a:buChar char="▸"/>
            </a:pPr>
            <a:r>
              <a:rPr b="1" lang="pt-BR" sz="1400">
                <a:latin typeface="Quicksand"/>
                <a:ea typeface="Quicksand"/>
                <a:cs typeface="Quicksand"/>
                <a:sym typeface="Quicksand"/>
              </a:rPr>
              <a:t>Telegram</a:t>
            </a:r>
            <a:r>
              <a:rPr lang="pt-BR" sz="1400">
                <a:latin typeface="Quicksand"/>
                <a:ea typeface="Quicksand"/>
                <a:cs typeface="Quicksand"/>
                <a:sym typeface="Quicksand"/>
              </a:rPr>
              <a:t>: @drocksf</a:t>
            </a:r>
            <a:endParaRPr sz="1400">
              <a:latin typeface="Quicksand"/>
              <a:ea typeface="Quicksand"/>
              <a:cs typeface="Quicksand"/>
              <a:sym typeface="Quicksand"/>
            </a:endParaRPr>
          </a:p>
          <a:p>
            <a:pPr indent="-317500" lvl="1" marL="914400" rtl="0" algn="l">
              <a:lnSpc>
                <a:spcPct val="100000"/>
              </a:lnSpc>
              <a:spcBef>
                <a:spcPts val="600"/>
              </a:spcBef>
              <a:spcAft>
                <a:spcPts val="0"/>
              </a:spcAft>
              <a:buSzPts val="1400"/>
              <a:buFont typeface="Quicksand"/>
              <a:buChar char="▸"/>
            </a:pPr>
            <a:r>
              <a:rPr lang="pt-BR" sz="1400">
                <a:latin typeface="Quicksand"/>
                <a:ea typeface="Quicksand"/>
                <a:cs typeface="Quicksand"/>
                <a:sym typeface="Quicksand"/>
              </a:rPr>
              <a:t>Se for postar algo no instagram, me marca! @_andfernandes  </a:t>
            </a:r>
            <a:r>
              <a:rPr lang="pt-BR" sz="2300">
                <a:solidFill>
                  <a:srgbClr val="333333"/>
                </a:solidFill>
                <a:highlight>
                  <a:srgbClr val="FFFFFF"/>
                </a:highlight>
                <a:latin typeface="Arial"/>
                <a:ea typeface="Arial"/>
                <a:cs typeface="Arial"/>
                <a:sym typeface="Arial"/>
              </a:rPr>
              <a:t>🤪</a:t>
            </a:r>
            <a:endParaRPr sz="100">
              <a:latin typeface="Quicksand"/>
              <a:ea typeface="Quicksand"/>
              <a:cs typeface="Quicksand"/>
              <a:sym typeface="Quicksand"/>
            </a:endParaRPr>
          </a:p>
          <a:p>
            <a:pPr indent="0" lvl="0" marL="0" rtl="0" algn="l">
              <a:lnSpc>
                <a:spcPct val="100000"/>
              </a:lnSpc>
              <a:spcBef>
                <a:spcPts val="600"/>
              </a:spcBef>
              <a:spcAft>
                <a:spcPts val="0"/>
              </a:spcAft>
              <a:buNone/>
            </a:pPr>
            <a:r>
              <a:rPr b="1" lang="pt-BR" sz="1800">
                <a:latin typeface="Quicksand"/>
                <a:ea typeface="Quicksand"/>
                <a:cs typeface="Quicksand"/>
                <a:sym typeface="Quicksand"/>
              </a:rPr>
              <a:t> </a:t>
            </a:r>
            <a:endParaRPr b="1" sz="1800">
              <a:latin typeface="Quicksand"/>
              <a:ea typeface="Quicksand"/>
              <a:cs typeface="Quicksand"/>
              <a:sym typeface="Quicksand"/>
            </a:endParaRPr>
          </a:p>
          <a:p>
            <a:pPr indent="0" lvl="0" marL="457200" rtl="0" algn="l">
              <a:lnSpc>
                <a:spcPct val="100000"/>
              </a:lnSpc>
              <a:spcBef>
                <a:spcPts val="0"/>
              </a:spcBef>
              <a:spcAft>
                <a:spcPts val="0"/>
              </a:spcAft>
              <a:buSzPts val="2000"/>
              <a:buNone/>
            </a:pPr>
            <a:r>
              <a:t/>
            </a:r>
            <a:endParaRPr sz="1800">
              <a:latin typeface="Quicksand"/>
              <a:ea typeface="Quicksand"/>
              <a:cs typeface="Quicksand"/>
              <a:sym typeface="Quicksand"/>
            </a:endParaRPr>
          </a:p>
        </p:txBody>
      </p:sp>
      <p:sp>
        <p:nvSpPr>
          <p:cNvPr id="248" name="Google Shape;248;gadcb6c72ce_0_422"/>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249" name="Google Shape;249;gadcb6c72ce_0_422"/>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MATERIAL</a:t>
            </a:r>
            <a:endParaRPr b="1">
              <a:solidFill>
                <a:srgbClr val="1F243C"/>
              </a:solidFill>
              <a:latin typeface="Quicksand"/>
              <a:ea typeface="Quicksand"/>
              <a:cs typeface="Quicksand"/>
              <a:sym typeface="Quicksand"/>
            </a:endParaRPr>
          </a:p>
        </p:txBody>
      </p:sp>
      <p:pic>
        <p:nvPicPr>
          <p:cNvPr descr="TESTArtboard 1 copy 7@3x.png" id="250" name="Google Shape;250;gadcb6c72ce_0_422"/>
          <p:cNvPicPr preferRelativeResize="0"/>
          <p:nvPr/>
        </p:nvPicPr>
        <p:blipFill rotWithShape="1">
          <a:blip r:embed="rId5">
            <a:alphaModFix amt="8000"/>
          </a:blip>
          <a:srcRect b="39104" l="17497" r="32452" t="10755"/>
          <a:stretch/>
        </p:blipFill>
        <p:spPr>
          <a:xfrm rot="-5400000">
            <a:off x="6413749" y="-6499"/>
            <a:ext cx="2723600" cy="2736599"/>
          </a:xfrm>
          <a:prstGeom prst="rect">
            <a:avLst/>
          </a:prstGeom>
          <a:noFill/>
          <a:ln>
            <a:noFill/>
          </a:ln>
        </p:spPr>
      </p:pic>
      <p:pic>
        <p:nvPicPr>
          <p:cNvPr id="251" name="Google Shape;251;gadcb6c72ce_0_422"/>
          <p:cNvPicPr preferRelativeResize="0"/>
          <p:nvPr/>
        </p:nvPicPr>
        <p:blipFill>
          <a:blip r:embed="rId6">
            <a:alphaModFix/>
          </a:blip>
          <a:stretch>
            <a:fillRect/>
          </a:stretch>
        </p:blipFill>
        <p:spPr>
          <a:xfrm>
            <a:off x="5196250" y="2162401"/>
            <a:ext cx="3744376" cy="20802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acb8420447_0_8"/>
          <p:cNvSpPr/>
          <p:nvPr/>
        </p:nvSpPr>
        <p:spPr>
          <a:xfrm>
            <a:off x="-150" y="0"/>
            <a:ext cx="9144000" cy="36894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C3DB"/>
              </a:solidFill>
              <a:latin typeface="Arial"/>
              <a:ea typeface="Arial"/>
              <a:cs typeface="Arial"/>
              <a:sym typeface="Arial"/>
            </a:endParaRPr>
          </a:p>
        </p:txBody>
      </p:sp>
      <p:sp>
        <p:nvSpPr>
          <p:cNvPr id="257" name="Google Shape;257;gacb8420447_0_8"/>
          <p:cNvSpPr/>
          <p:nvPr/>
        </p:nvSpPr>
        <p:spPr>
          <a:xfrm>
            <a:off x="-150" y="0"/>
            <a:ext cx="9144000" cy="3156900"/>
          </a:xfrm>
          <a:prstGeom prst="rect">
            <a:avLst/>
          </a:prstGeom>
          <a:solidFill>
            <a:srgbClr val="00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acb8420447_0_8"/>
          <p:cNvSpPr txBox="1"/>
          <p:nvPr/>
        </p:nvSpPr>
        <p:spPr>
          <a:xfrm>
            <a:off x="8296275" y="2143500"/>
            <a:ext cx="847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fld id="{00000000-1234-1234-1234-123412341234}" type="slidenum">
              <a:rPr b="0" i="0" lang="pt-BR" sz="2400" u="none" cap="none" strike="noStrike">
                <a:solidFill>
                  <a:srgbClr val="28C3DB"/>
                </a:solidFill>
                <a:latin typeface="Dosis"/>
                <a:ea typeface="Dosis"/>
                <a:cs typeface="Dosis"/>
                <a:sym typeface="Dosis"/>
              </a:rPr>
              <a:t>‹#›</a:t>
            </a:fld>
            <a:endParaRPr b="0" i="0" sz="1400" u="none" cap="none" strike="noStrike">
              <a:solidFill>
                <a:srgbClr val="28C3DB"/>
              </a:solidFill>
              <a:latin typeface="Arial"/>
              <a:ea typeface="Arial"/>
              <a:cs typeface="Arial"/>
              <a:sym typeface="Arial"/>
            </a:endParaRPr>
          </a:p>
        </p:txBody>
      </p:sp>
      <p:sp>
        <p:nvSpPr>
          <p:cNvPr id="259" name="Google Shape;259;gacb8420447_0_8"/>
          <p:cNvSpPr txBox="1"/>
          <p:nvPr>
            <p:ph type="ctrTitle"/>
          </p:nvPr>
        </p:nvSpPr>
        <p:spPr>
          <a:xfrm>
            <a:off x="465775" y="454025"/>
            <a:ext cx="6609300" cy="231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pt-BR" sz="4000">
                <a:solidFill>
                  <a:srgbClr val="FFFFFF"/>
                </a:solidFill>
                <a:latin typeface="Quicksand"/>
                <a:ea typeface="Quicksand"/>
                <a:cs typeface="Quicksand"/>
                <a:sym typeface="Quicksand"/>
              </a:rPr>
              <a:t>2</a:t>
            </a:r>
            <a:r>
              <a:rPr lang="pt-BR" sz="4000">
                <a:solidFill>
                  <a:srgbClr val="FFFFFF"/>
                </a:solidFill>
                <a:latin typeface="Quicksand"/>
                <a:ea typeface="Quicksand"/>
                <a:cs typeface="Quicksand"/>
                <a:sym typeface="Quicksand"/>
              </a:rPr>
              <a:t>. COMEÇANDO DO COMEÇO: CONCEITUANDO</a:t>
            </a:r>
            <a:endParaRPr sz="4000">
              <a:solidFill>
                <a:srgbClr val="FFFFFF"/>
              </a:solidFill>
              <a:latin typeface="Quicksand"/>
              <a:ea typeface="Quicksand"/>
              <a:cs typeface="Quicksand"/>
              <a:sym typeface="Quicksand"/>
            </a:endParaRPr>
          </a:p>
        </p:txBody>
      </p:sp>
      <p:pic>
        <p:nvPicPr>
          <p:cNvPr descr="TESTArtboard 1 copy 7@3x.png" id="260" name="Google Shape;260;gacb8420447_0_8"/>
          <p:cNvPicPr preferRelativeResize="0"/>
          <p:nvPr/>
        </p:nvPicPr>
        <p:blipFill rotWithShape="1">
          <a:blip r:embed="rId3">
            <a:alphaModFix/>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6b9bb11514_0_26"/>
          <p:cNvSpPr txBox="1"/>
          <p:nvPr>
            <p:ph idx="2" type="body"/>
          </p:nvPr>
        </p:nvSpPr>
        <p:spPr>
          <a:xfrm>
            <a:off x="844425" y="1359600"/>
            <a:ext cx="38145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Vocês sabem o que é </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b="1" lang="pt-BR" sz="2200">
                <a:latin typeface="Quicksand"/>
                <a:ea typeface="Quicksand"/>
                <a:cs typeface="Quicksand"/>
                <a:sym typeface="Quicksand"/>
              </a:rPr>
              <a:t>Big Data</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t/>
            </a:r>
            <a:endParaRPr sz="2200">
              <a:latin typeface="Quicksand"/>
              <a:ea typeface="Quicksand"/>
              <a:cs typeface="Quicksand"/>
              <a:sym typeface="Quicksand"/>
            </a:endParaRPr>
          </a:p>
        </p:txBody>
      </p:sp>
      <p:sp>
        <p:nvSpPr>
          <p:cNvPr id="266" name="Google Shape;266;g6b9bb11514_0_2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267" name="Google Shape;267;g6b9bb11514_0_26"/>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268" name="Google Shape;268;g6b9bb11514_0_26"/>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269" name="Google Shape;269;g6b9bb11514_0_26"/>
          <p:cNvPicPr preferRelativeResize="0"/>
          <p:nvPr/>
        </p:nvPicPr>
        <p:blipFill>
          <a:blip r:embed="rId4">
            <a:alphaModFix/>
          </a:blip>
          <a:stretch>
            <a:fillRect/>
          </a:stretch>
        </p:blipFill>
        <p:spPr>
          <a:xfrm>
            <a:off x="4695100" y="1190625"/>
            <a:ext cx="3901000" cy="390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ad9e2c5d86_0_81"/>
          <p:cNvSpPr txBox="1"/>
          <p:nvPr>
            <p:ph idx="2" type="body"/>
          </p:nvPr>
        </p:nvSpPr>
        <p:spPr>
          <a:xfrm>
            <a:off x="844425" y="1359600"/>
            <a:ext cx="38145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Vocês sabem o que é </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b="1" lang="pt-BR" sz="2200">
                <a:latin typeface="Quicksand"/>
                <a:ea typeface="Quicksand"/>
                <a:cs typeface="Quicksand"/>
                <a:sym typeface="Quicksand"/>
              </a:rPr>
              <a:t>Big Data</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e </a:t>
            </a:r>
            <a:r>
              <a:rPr b="1" lang="pt-BR" sz="2200">
                <a:latin typeface="Quicksand"/>
                <a:ea typeface="Quicksand"/>
                <a:cs typeface="Quicksand"/>
                <a:sym typeface="Quicksand"/>
              </a:rPr>
              <a:t>Data Science</a:t>
            </a:r>
            <a:r>
              <a:rPr lang="pt-BR" sz="2200">
                <a:latin typeface="Quicksand"/>
                <a:ea typeface="Quicksand"/>
                <a:cs typeface="Quicksand"/>
                <a:sym typeface="Quicksand"/>
              </a:rPr>
              <a:t>?</a:t>
            </a:r>
            <a:endParaRPr sz="2200">
              <a:latin typeface="Quicksand"/>
              <a:ea typeface="Quicksand"/>
              <a:cs typeface="Quicksand"/>
              <a:sym typeface="Quicksand"/>
            </a:endParaRPr>
          </a:p>
        </p:txBody>
      </p:sp>
      <p:sp>
        <p:nvSpPr>
          <p:cNvPr id="275" name="Google Shape;275;gad9e2c5d86_0_81"/>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276" name="Google Shape;276;gad9e2c5d86_0_81"/>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277" name="Google Shape;277;gad9e2c5d86_0_81"/>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278" name="Google Shape;278;gad9e2c5d86_0_81"/>
          <p:cNvPicPr preferRelativeResize="0"/>
          <p:nvPr/>
        </p:nvPicPr>
        <p:blipFill>
          <a:blip r:embed="rId4">
            <a:alphaModFix/>
          </a:blip>
          <a:stretch>
            <a:fillRect/>
          </a:stretch>
        </p:blipFill>
        <p:spPr>
          <a:xfrm>
            <a:off x="4695100" y="1190625"/>
            <a:ext cx="3901000" cy="390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adcb6c72ce_0_77"/>
          <p:cNvSpPr txBox="1"/>
          <p:nvPr>
            <p:ph idx="2" type="body"/>
          </p:nvPr>
        </p:nvSpPr>
        <p:spPr>
          <a:xfrm>
            <a:off x="844425" y="1359600"/>
            <a:ext cx="38145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Vocês sabem o que é </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b="1" lang="pt-BR" sz="2200">
                <a:latin typeface="Quicksand"/>
                <a:ea typeface="Quicksand"/>
                <a:cs typeface="Quicksand"/>
                <a:sym typeface="Quicksand"/>
              </a:rPr>
              <a:t>Big Data</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e </a:t>
            </a:r>
            <a:r>
              <a:rPr b="1" lang="pt-BR" sz="2200">
                <a:latin typeface="Quicksand"/>
                <a:ea typeface="Quicksand"/>
                <a:cs typeface="Quicksand"/>
                <a:sym typeface="Quicksand"/>
              </a:rPr>
              <a:t>Data Science</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e </a:t>
            </a:r>
            <a:r>
              <a:rPr b="1" lang="pt-BR" sz="2200">
                <a:latin typeface="Quicksand"/>
                <a:ea typeface="Quicksand"/>
                <a:cs typeface="Quicksand"/>
                <a:sym typeface="Quicksand"/>
              </a:rPr>
              <a:t>Inteligência</a:t>
            </a:r>
            <a:r>
              <a:rPr lang="pt-BR" sz="2200">
                <a:latin typeface="Quicksand"/>
                <a:ea typeface="Quicksand"/>
                <a:cs typeface="Quicksand"/>
                <a:sym typeface="Quicksand"/>
              </a:rPr>
              <a:t>?</a:t>
            </a:r>
            <a:endParaRPr sz="2200">
              <a:latin typeface="Quicksand"/>
              <a:ea typeface="Quicksand"/>
              <a:cs typeface="Quicksand"/>
              <a:sym typeface="Quicksand"/>
            </a:endParaRPr>
          </a:p>
        </p:txBody>
      </p:sp>
      <p:sp>
        <p:nvSpPr>
          <p:cNvPr id="284" name="Google Shape;284;gadcb6c72ce_0_7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285" name="Google Shape;285;gadcb6c72ce_0_77"/>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286" name="Google Shape;286;gadcb6c72ce_0_77"/>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287" name="Google Shape;287;gadcb6c72ce_0_77"/>
          <p:cNvPicPr preferRelativeResize="0"/>
          <p:nvPr/>
        </p:nvPicPr>
        <p:blipFill>
          <a:blip r:embed="rId4">
            <a:alphaModFix/>
          </a:blip>
          <a:stretch>
            <a:fillRect/>
          </a:stretch>
        </p:blipFill>
        <p:spPr>
          <a:xfrm>
            <a:off x="4695100" y="1190625"/>
            <a:ext cx="3901000" cy="390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ad9e2c5d86_0_23"/>
          <p:cNvSpPr txBox="1"/>
          <p:nvPr>
            <p:ph idx="2" type="body"/>
          </p:nvPr>
        </p:nvSpPr>
        <p:spPr>
          <a:xfrm>
            <a:off x="844425" y="1359600"/>
            <a:ext cx="38145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Vocês sabem o que é </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b="1" lang="pt-BR" sz="2200">
                <a:latin typeface="Quicksand"/>
                <a:ea typeface="Quicksand"/>
                <a:cs typeface="Quicksand"/>
                <a:sym typeface="Quicksand"/>
              </a:rPr>
              <a:t>Big Data</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e </a:t>
            </a:r>
            <a:r>
              <a:rPr b="1" lang="pt-BR" sz="2200">
                <a:latin typeface="Quicksand"/>
                <a:ea typeface="Quicksand"/>
                <a:cs typeface="Quicksand"/>
                <a:sym typeface="Quicksand"/>
              </a:rPr>
              <a:t>Data Science</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spcBef>
                <a:spcPts val="600"/>
              </a:spcBef>
              <a:spcAft>
                <a:spcPts val="0"/>
              </a:spcAft>
              <a:buClr>
                <a:schemeClr val="dk1"/>
              </a:buClr>
              <a:buSzPts val="2000"/>
              <a:buFont typeface="Arial"/>
              <a:buNone/>
            </a:pPr>
            <a:r>
              <a:rPr lang="pt-BR" sz="2200">
                <a:latin typeface="Quicksand"/>
                <a:ea typeface="Quicksand"/>
                <a:cs typeface="Quicksand"/>
                <a:sym typeface="Quicksand"/>
              </a:rPr>
              <a:t>e </a:t>
            </a:r>
            <a:r>
              <a:rPr b="1" lang="pt-BR" sz="2200">
                <a:latin typeface="Quicksand"/>
                <a:ea typeface="Quicksand"/>
                <a:cs typeface="Quicksand"/>
                <a:sym typeface="Quicksand"/>
              </a:rPr>
              <a:t>Inteligência</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e </a:t>
            </a:r>
            <a:r>
              <a:rPr b="1" lang="pt-BR" sz="2200">
                <a:latin typeface="Quicksand"/>
                <a:ea typeface="Quicksand"/>
                <a:cs typeface="Quicksand"/>
                <a:sym typeface="Quicksand"/>
              </a:rPr>
              <a:t>Inteligência Artificial</a:t>
            </a:r>
            <a:r>
              <a:rPr lang="pt-BR" sz="2200">
                <a:latin typeface="Quicksand"/>
                <a:ea typeface="Quicksand"/>
                <a:cs typeface="Quicksand"/>
                <a:sym typeface="Quicksand"/>
              </a:rPr>
              <a:t>?</a:t>
            </a:r>
            <a:endParaRPr sz="2200">
              <a:latin typeface="Quicksand"/>
              <a:ea typeface="Quicksand"/>
              <a:cs typeface="Quicksand"/>
              <a:sym typeface="Quicksand"/>
            </a:endParaRPr>
          </a:p>
        </p:txBody>
      </p:sp>
      <p:sp>
        <p:nvSpPr>
          <p:cNvPr id="293" name="Google Shape;293;gad9e2c5d86_0_23"/>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294" name="Google Shape;294;gad9e2c5d86_0_23"/>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295" name="Google Shape;295;gad9e2c5d86_0_23"/>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296" name="Google Shape;296;gad9e2c5d86_0_23"/>
          <p:cNvPicPr preferRelativeResize="0"/>
          <p:nvPr/>
        </p:nvPicPr>
        <p:blipFill>
          <a:blip r:embed="rId4">
            <a:alphaModFix/>
          </a:blip>
          <a:stretch>
            <a:fillRect/>
          </a:stretch>
        </p:blipFill>
        <p:spPr>
          <a:xfrm>
            <a:off x="4695100" y="1190625"/>
            <a:ext cx="3901000" cy="3901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ad9e2c5d86_0_39"/>
          <p:cNvSpPr txBox="1"/>
          <p:nvPr>
            <p:ph idx="2" type="body"/>
          </p:nvPr>
        </p:nvSpPr>
        <p:spPr>
          <a:xfrm>
            <a:off x="844425" y="1359600"/>
            <a:ext cx="38145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Vocês sabem o que é </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b="1" lang="pt-BR" sz="2200">
                <a:latin typeface="Quicksand"/>
                <a:ea typeface="Quicksand"/>
                <a:cs typeface="Quicksand"/>
                <a:sym typeface="Quicksand"/>
              </a:rPr>
              <a:t>Big Data</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e </a:t>
            </a:r>
            <a:r>
              <a:rPr b="1" lang="pt-BR" sz="2200">
                <a:latin typeface="Quicksand"/>
                <a:ea typeface="Quicksand"/>
                <a:cs typeface="Quicksand"/>
                <a:sym typeface="Quicksand"/>
              </a:rPr>
              <a:t>Data Science</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spcBef>
                <a:spcPts val="600"/>
              </a:spcBef>
              <a:spcAft>
                <a:spcPts val="0"/>
              </a:spcAft>
              <a:buClr>
                <a:schemeClr val="dk1"/>
              </a:buClr>
              <a:buSzPts val="2000"/>
              <a:buFont typeface="Arial"/>
              <a:buNone/>
            </a:pPr>
            <a:r>
              <a:rPr lang="pt-BR" sz="2200">
                <a:latin typeface="Quicksand"/>
                <a:ea typeface="Quicksand"/>
                <a:cs typeface="Quicksand"/>
                <a:sym typeface="Quicksand"/>
              </a:rPr>
              <a:t>e </a:t>
            </a:r>
            <a:r>
              <a:rPr b="1" lang="pt-BR" sz="2200">
                <a:latin typeface="Quicksand"/>
                <a:ea typeface="Quicksand"/>
                <a:cs typeface="Quicksand"/>
                <a:sym typeface="Quicksand"/>
              </a:rPr>
              <a:t>Inteligência</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e </a:t>
            </a:r>
            <a:r>
              <a:rPr b="1" lang="pt-BR" sz="2200">
                <a:latin typeface="Quicksand"/>
                <a:ea typeface="Quicksand"/>
                <a:cs typeface="Quicksand"/>
                <a:sym typeface="Quicksand"/>
              </a:rPr>
              <a:t>Inteligência Artificial</a:t>
            </a:r>
            <a:r>
              <a:rPr lang="pt-BR" sz="2200">
                <a:latin typeface="Quicksand"/>
                <a:ea typeface="Quicksand"/>
                <a:cs typeface="Quicksand"/>
                <a:sym typeface="Quicksand"/>
              </a:rPr>
              <a:t>?</a:t>
            </a:r>
            <a:endParaRPr sz="2200">
              <a:latin typeface="Quicksand"/>
              <a:ea typeface="Quicksand"/>
              <a:cs typeface="Quicksand"/>
              <a:sym typeface="Quicksand"/>
            </a:endParaRPr>
          </a:p>
          <a:p>
            <a:pPr indent="0" lvl="0" marL="0" rtl="0" algn="l">
              <a:lnSpc>
                <a:spcPct val="100000"/>
              </a:lnSpc>
              <a:spcBef>
                <a:spcPts val="600"/>
              </a:spcBef>
              <a:spcAft>
                <a:spcPts val="0"/>
              </a:spcAft>
              <a:buSzPts val="2000"/>
              <a:buNone/>
            </a:pPr>
            <a:r>
              <a:rPr lang="pt-BR" sz="2200">
                <a:latin typeface="Quicksand"/>
                <a:ea typeface="Quicksand"/>
                <a:cs typeface="Quicksand"/>
                <a:sym typeface="Quicksand"/>
              </a:rPr>
              <a:t>e </a:t>
            </a:r>
            <a:r>
              <a:rPr b="1" lang="pt-BR" sz="2200">
                <a:latin typeface="Quicksand"/>
                <a:ea typeface="Quicksand"/>
                <a:cs typeface="Quicksand"/>
                <a:sym typeface="Quicksand"/>
              </a:rPr>
              <a:t>Machine Learning</a:t>
            </a:r>
            <a:r>
              <a:rPr lang="pt-BR" sz="2200">
                <a:latin typeface="Quicksand"/>
                <a:ea typeface="Quicksand"/>
                <a:cs typeface="Quicksand"/>
                <a:sym typeface="Quicksand"/>
              </a:rPr>
              <a:t>?</a:t>
            </a:r>
            <a:endParaRPr sz="2200">
              <a:latin typeface="Quicksand"/>
              <a:ea typeface="Quicksand"/>
              <a:cs typeface="Quicksand"/>
              <a:sym typeface="Quicksand"/>
            </a:endParaRPr>
          </a:p>
        </p:txBody>
      </p:sp>
      <p:sp>
        <p:nvSpPr>
          <p:cNvPr id="302" name="Google Shape;302;gad9e2c5d86_0_3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303" name="Google Shape;303;gad9e2c5d86_0_39"/>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304" name="Google Shape;304;gad9e2c5d86_0_39"/>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305" name="Google Shape;305;gad9e2c5d86_0_39"/>
          <p:cNvPicPr preferRelativeResize="0"/>
          <p:nvPr/>
        </p:nvPicPr>
        <p:blipFill>
          <a:blip r:embed="rId4">
            <a:alphaModFix/>
          </a:blip>
          <a:stretch>
            <a:fillRect/>
          </a:stretch>
        </p:blipFill>
        <p:spPr>
          <a:xfrm>
            <a:off x="4695100" y="1190625"/>
            <a:ext cx="3901000" cy="3901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 name="Shape 142"/>
        <p:cNvGrpSpPr/>
        <p:nvPr/>
      </p:nvGrpSpPr>
      <p:grpSpPr>
        <a:xfrm>
          <a:off x="0" y="0"/>
          <a:ext cx="0" cy="0"/>
          <a:chOff x="0" y="0"/>
          <a:chExt cx="0" cy="0"/>
        </a:xfrm>
      </p:grpSpPr>
      <p:sp>
        <p:nvSpPr>
          <p:cNvPr id="143" name="Google Shape;143;g92eb8e2811_0_694"/>
          <p:cNvSpPr/>
          <p:nvPr/>
        </p:nvSpPr>
        <p:spPr>
          <a:xfrm>
            <a:off x="0" y="0"/>
            <a:ext cx="1851600" cy="5143500"/>
          </a:xfrm>
          <a:prstGeom prst="rect">
            <a:avLst/>
          </a:prstGeom>
          <a:solidFill>
            <a:srgbClr val="00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92eb8e2811_0_694"/>
          <p:cNvSpPr txBox="1"/>
          <p:nvPr>
            <p:ph idx="4294967295" type="title"/>
          </p:nvPr>
        </p:nvSpPr>
        <p:spPr>
          <a:xfrm>
            <a:off x="345600" y="314975"/>
            <a:ext cx="1506000" cy="89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pt-BR" sz="3600">
                <a:solidFill>
                  <a:srgbClr val="FFFFFF"/>
                </a:solidFill>
                <a:latin typeface="Quicksand Light"/>
                <a:ea typeface="Quicksand Light"/>
                <a:cs typeface="Quicksand Light"/>
                <a:sym typeface="Quicksand Light"/>
              </a:rPr>
              <a:t>OLÁ!</a:t>
            </a:r>
            <a:endParaRPr sz="3600">
              <a:solidFill>
                <a:srgbClr val="FFFFFF"/>
              </a:solidFill>
              <a:latin typeface="Quicksand Light"/>
              <a:ea typeface="Quicksand Light"/>
              <a:cs typeface="Quicksand Light"/>
              <a:sym typeface="Quicksand Light"/>
            </a:endParaRPr>
          </a:p>
        </p:txBody>
      </p:sp>
      <p:sp>
        <p:nvSpPr>
          <p:cNvPr id="145" name="Google Shape;145;g92eb8e2811_0_694"/>
          <p:cNvSpPr txBox="1"/>
          <p:nvPr/>
        </p:nvSpPr>
        <p:spPr>
          <a:xfrm>
            <a:off x="3371400" y="1058375"/>
            <a:ext cx="4933800" cy="95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3600"/>
              <a:buFont typeface="Arial"/>
              <a:buNone/>
            </a:pPr>
            <a:r>
              <a:rPr b="0" i="0" lang="pt-BR" sz="3600" u="none" cap="none" strike="noStrike">
                <a:solidFill>
                  <a:srgbClr val="001E3B"/>
                </a:solidFill>
                <a:latin typeface="Quicksand Light"/>
                <a:ea typeface="Quicksand Light"/>
                <a:cs typeface="Quicksand Light"/>
                <a:sym typeface="Quicksand Light"/>
              </a:rPr>
              <a:t>Sou Andreza Fernandes,</a:t>
            </a:r>
            <a:r>
              <a:rPr b="0" i="0" lang="pt-BR" sz="3600" u="none" cap="none" strike="noStrike">
                <a:solidFill>
                  <a:srgbClr val="28C3DB"/>
                </a:solidFill>
                <a:latin typeface="Quicksand Light"/>
                <a:ea typeface="Quicksand Light"/>
                <a:cs typeface="Quicksand Light"/>
                <a:sym typeface="Quicksand Light"/>
              </a:rPr>
              <a:t> </a:t>
            </a:r>
            <a:endParaRPr b="0" i="0" sz="3600" u="none" cap="none" strike="noStrike">
              <a:solidFill>
                <a:srgbClr val="28C3DB"/>
              </a:solidFill>
              <a:latin typeface="Quicksand Light"/>
              <a:ea typeface="Quicksand Light"/>
              <a:cs typeface="Quicksand Light"/>
              <a:sym typeface="Quicksand Light"/>
            </a:endParaRPr>
          </a:p>
        </p:txBody>
      </p:sp>
      <p:sp>
        <p:nvSpPr>
          <p:cNvPr id="146" name="Google Shape;146;g92eb8e2811_0_694"/>
          <p:cNvSpPr txBox="1"/>
          <p:nvPr>
            <p:ph idx="1" type="subTitle"/>
          </p:nvPr>
        </p:nvSpPr>
        <p:spPr>
          <a:xfrm>
            <a:off x="3404700" y="2195225"/>
            <a:ext cx="5739300" cy="12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pt-BR" sz="1600">
                <a:latin typeface="Quicksand"/>
                <a:ea typeface="Quicksand"/>
                <a:cs typeface="Quicksand"/>
                <a:sym typeface="Quicksand"/>
              </a:rPr>
              <a:t>Sou graduada e mestranda em </a:t>
            </a:r>
            <a:r>
              <a:rPr b="1" lang="pt-BR" sz="1600">
                <a:latin typeface="Quicksand"/>
                <a:ea typeface="Quicksand"/>
                <a:cs typeface="Quicksand"/>
                <a:sym typeface="Quicksand"/>
              </a:rPr>
              <a:t>Ciência da Computação</a:t>
            </a:r>
            <a:endParaRPr b="1" sz="1600">
              <a:latin typeface="Quicksand"/>
              <a:ea typeface="Quicksand"/>
              <a:cs typeface="Quicksand"/>
              <a:sym typeface="Quicksand"/>
            </a:endParaRPr>
          </a:p>
          <a:p>
            <a:pPr indent="0" lvl="0" marL="0" rtl="0" algn="l">
              <a:lnSpc>
                <a:spcPct val="100000"/>
              </a:lnSpc>
              <a:spcBef>
                <a:spcPts val="0"/>
              </a:spcBef>
              <a:spcAft>
                <a:spcPts val="0"/>
              </a:spcAft>
              <a:buSzPts val="2800"/>
              <a:buNone/>
            </a:pPr>
            <a:r>
              <a:rPr lang="pt-BR" sz="1600">
                <a:latin typeface="Quicksand"/>
                <a:ea typeface="Quicksand"/>
                <a:cs typeface="Quicksand"/>
                <a:sym typeface="Quicksand"/>
              </a:rPr>
              <a:t>Trabalho/Pesquiso com NLP</a:t>
            </a:r>
            <a:endParaRPr sz="1600">
              <a:latin typeface="Quicksand"/>
              <a:ea typeface="Quicksand"/>
              <a:cs typeface="Quicksand"/>
              <a:sym typeface="Quicksand"/>
            </a:endParaRPr>
          </a:p>
          <a:p>
            <a:pPr indent="0" lvl="0" marL="0" rtl="0" algn="l">
              <a:lnSpc>
                <a:spcPct val="100000"/>
              </a:lnSpc>
              <a:spcBef>
                <a:spcPts val="0"/>
              </a:spcBef>
              <a:spcAft>
                <a:spcPts val="0"/>
              </a:spcAft>
              <a:buSzPts val="2800"/>
              <a:buNone/>
            </a:pPr>
            <a:r>
              <a:rPr lang="pt-BR" sz="1600">
                <a:latin typeface="Quicksand"/>
                <a:ea typeface="Quicksand"/>
                <a:cs typeface="Quicksand"/>
                <a:sym typeface="Quicksand"/>
              </a:rPr>
              <a:t>Pesquisadora e Desenvolvedora  </a:t>
            </a:r>
            <a:r>
              <a:rPr b="1" lang="pt-BR" sz="1600">
                <a:latin typeface="Quicksand"/>
                <a:ea typeface="Quicksand"/>
                <a:cs typeface="Quicksand"/>
                <a:sym typeface="Quicksand"/>
              </a:rPr>
              <a:t>@ Insight Data Science Lab</a:t>
            </a:r>
            <a:endParaRPr b="1" sz="1600">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2800"/>
              <a:buFont typeface="Arial"/>
              <a:buNone/>
            </a:pPr>
            <a:r>
              <a:rPr lang="pt-BR" sz="1600">
                <a:latin typeface="Quicksand"/>
                <a:ea typeface="Quicksand"/>
                <a:cs typeface="Quicksand"/>
                <a:sym typeface="Quicksand"/>
              </a:rPr>
              <a:t>Ex-Membro do </a:t>
            </a:r>
            <a:r>
              <a:rPr b="1" lang="pt-BR" sz="1600">
                <a:latin typeface="Quicksand"/>
                <a:ea typeface="Quicksand"/>
                <a:cs typeface="Quicksand"/>
                <a:sym typeface="Quicksand"/>
              </a:rPr>
              <a:t>Hora do Código nas Escolas</a:t>
            </a:r>
            <a:endParaRPr b="1" sz="1600">
              <a:latin typeface="Quicksand"/>
              <a:ea typeface="Quicksand"/>
              <a:cs typeface="Quicksand"/>
              <a:sym typeface="Quicksand"/>
            </a:endParaRPr>
          </a:p>
          <a:p>
            <a:pPr indent="0" lvl="0" marL="0" rtl="0" algn="l">
              <a:lnSpc>
                <a:spcPct val="100000"/>
              </a:lnSpc>
              <a:spcBef>
                <a:spcPts val="0"/>
              </a:spcBef>
              <a:spcAft>
                <a:spcPts val="0"/>
              </a:spcAft>
              <a:buSzPts val="2800"/>
              <a:buNone/>
            </a:pPr>
            <a:r>
              <a:rPr lang="pt-BR" sz="1600">
                <a:latin typeface="Quicksand"/>
                <a:ea typeface="Quicksand"/>
                <a:cs typeface="Quicksand"/>
                <a:sym typeface="Quicksand"/>
              </a:rPr>
              <a:t>Ex-petiana</a:t>
            </a:r>
            <a:r>
              <a:rPr b="1" lang="pt-BR" sz="1600">
                <a:latin typeface="Quicksand"/>
                <a:ea typeface="Quicksand"/>
                <a:cs typeface="Quicksand"/>
                <a:sym typeface="Quicksand"/>
              </a:rPr>
              <a:t> PET Computação UFC</a:t>
            </a:r>
            <a:endParaRPr b="1" sz="1600">
              <a:latin typeface="Quicksand"/>
              <a:ea typeface="Quicksand"/>
              <a:cs typeface="Quicksand"/>
              <a:sym typeface="Quicksand"/>
            </a:endParaRPr>
          </a:p>
          <a:p>
            <a:pPr indent="0" lvl="0" marL="0" rtl="0" algn="l">
              <a:lnSpc>
                <a:spcPct val="100000"/>
              </a:lnSpc>
              <a:spcBef>
                <a:spcPts val="0"/>
              </a:spcBef>
              <a:spcAft>
                <a:spcPts val="0"/>
              </a:spcAft>
              <a:buSzPts val="2800"/>
              <a:buNone/>
            </a:pPr>
            <a:r>
              <a:t/>
            </a:r>
            <a:endParaRPr sz="1600">
              <a:latin typeface="Quicksand"/>
              <a:ea typeface="Quicksand"/>
              <a:cs typeface="Quicksand"/>
              <a:sym typeface="Quicksand"/>
            </a:endParaRPr>
          </a:p>
          <a:p>
            <a:pPr indent="0" lvl="0" marL="0" rtl="0" algn="l">
              <a:lnSpc>
                <a:spcPct val="100000"/>
              </a:lnSpc>
              <a:spcBef>
                <a:spcPts val="0"/>
              </a:spcBef>
              <a:spcAft>
                <a:spcPts val="0"/>
              </a:spcAft>
              <a:buSzPts val="2800"/>
              <a:buNone/>
            </a:pPr>
            <a:r>
              <a:t/>
            </a:r>
            <a:endParaRPr b="1" sz="1600">
              <a:solidFill>
                <a:srgbClr val="28C3DB"/>
              </a:solidFill>
              <a:latin typeface="Quicksand"/>
              <a:ea typeface="Quicksand"/>
              <a:cs typeface="Quicksand"/>
              <a:sym typeface="Quicksand"/>
            </a:endParaRPr>
          </a:p>
        </p:txBody>
      </p:sp>
      <p:grpSp>
        <p:nvGrpSpPr>
          <p:cNvPr id="147" name="Google Shape;147;g92eb8e2811_0_694"/>
          <p:cNvGrpSpPr/>
          <p:nvPr/>
        </p:nvGrpSpPr>
        <p:grpSpPr>
          <a:xfrm>
            <a:off x="696175" y="1209275"/>
            <a:ext cx="2320800" cy="2320800"/>
            <a:chOff x="1924900" y="723500"/>
            <a:chExt cx="2320800" cy="2320800"/>
          </a:xfrm>
        </p:grpSpPr>
        <p:sp>
          <p:nvSpPr>
            <p:cNvPr id="148" name="Google Shape;148;g92eb8e2811_0_694"/>
            <p:cNvSpPr/>
            <p:nvPr/>
          </p:nvSpPr>
          <p:spPr>
            <a:xfrm>
              <a:off x="1924900" y="723500"/>
              <a:ext cx="2320800" cy="2320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1355.jpg" id="149" name="Google Shape;149;g92eb8e2811_0_694"/>
            <p:cNvPicPr preferRelativeResize="0"/>
            <p:nvPr/>
          </p:nvPicPr>
          <p:blipFill rotWithShape="1">
            <a:blip r:embed="rId3">
              <a:alphaModFix/>
            </a:blip>
            <a:srcRect b="0" l="28394" r="1821" t="0"/>
            <a:stretch/>
          </p:blipFill>
          <p:spPr>
            <a:xfrm>
              <a:off x="2039354" y="824155"/>
              <a:ext cx="2091900" cy="2119500"/>
            </a:xfrm>
            <a:prstGeom prst="ellipse">
              <a:avLst/>
            </a:prstGeom>
            <a:noFill/>
            <a:ln>
              <a:noFill/>
            </a:ln>
          </p:spPr>
        </p:pic>
      </p:grpSp>
      <p:sp>
        <p:nvSpPr>
          <p:cNvPr id="150" name="Google Shape;150;g92eb8e2811_0_694"/>
          <p:cNvSpPr txBox="1"/>
          <p:nvPr/>
        </p:nvSpPr>
        <p:spPr>
          <a:xfrm>
            <a:off x="8296275" y="2143500"/>
            <a:ext cx="847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fld id="{00000000-1234-1234-1234-123412341234}" type="slidenum">
              <a:rPr b="0" i="0" lang="pt-BR" sz="2400" u="none" cap="none" strike="noStrike">
                <a:solidFill>
                  <a:srgbClr val="28C3DB"/>
                </a:solidFill>
                <a:latin typeface="Dosis"/>
                <a:ea typeface="Dosis"/>
                <a:cs typeface="Dosis"/>
                <a:sym typeface="Dosis"/>
              </a:rPr>
              <a:t>‹#›</a:t>
            </a:fld>
            <a:endParaRPr b="0" i="0" sz="1400" u="none" cap="none" strike="noStrike">
              <a:solidFill>
                <a:srgbClr val="28C3DB"/>
              </a:solidFill>
              <a:latin typeface="Arial"/>
              <a:ea typeface="Arial"/>
              <a:cs typeface="Arial"/>
              <a:sym typeface="Arial"/>
            </a:endParaRPr>
          </a:p>
        </p:txBody>
      </p:sp>
      <p:pic>
        <p:nvPicPr>
          <p:cNvPr id="151" name="Google Shape;151;g92eb8e2811_0_694"/>
          <p:cNvPicPr preferRelativeResize="0"/>
          <p:nvPr/>
        </p:nvPicPr>
        <p:blipFill rotWithShape="1">
          <a:blip r:embed="rId4">
            <a:alphaModFix/>
          </a:blip>
          <a:srcRect b="22129" l="0" r="0" t="2958"/>
          <a:stretch/>
        </p:blipFill>
        <p:spPr>
          <a:xfrm>
            <a:off x="733575" y="1245100"/>
            <a:ext cx="2222525" cy="2249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ad9e2c5d86_0_47"/>
          <p:cNvSpPr txBox="1"/>
          <p:nvPr>
            <p:ph type="ctrTitle"/>
          </p:nvPr>
        </p:nvSpPr>
        <p:spPr>
          <a:xfrm>
            <a:off x="311708" y="1258200"/>
            <a:ext cx="8520600" cy="205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pt-BR" sz="2800">
                <a:solidFill>
                  <a:srgbClr val="415665"/>
                </a:solidFill>
                <a:latin typeface="Quicksand"/>
                <a:ea typeface="Quicksand"/>
                <a:cs typeface="Quicksand"/>
                <a:sym typeface="Quicksand"/>
              </a:rPr>
              <a:t>Bem, vamos ver agora ao pé da letra </a:t>
            </a:r>
            <a:endParaRPr sz="2800">
              <a:solidFill>
                <a:srgbClr val="415665"/>
              </a:solidFill>
              <a:latin typeface="Quicksand"/>
              <a:ea typeface="Quicksand"/>
              <a:cs typeface="Quicksand"/>
              <a:sym typeface="Quicksand"/>
            </a:endParaRPr>
          </a:p>
          <a:p>
            <a:pPr indent="0" lvl="0" marL="0" rtl="0" algn="l">
              <a:spcBef>
                <a:spcPts val="600"/>
              </a:spcBef>
              <a:spcAft>
                <a:spcPts val="0"/>
              </a:spcAft>
              <a:buNone/>
            </a:pPr>
            <a:r>
              <a:rPr b="1" lang="pt-BR" sz="2800">
                <a:solidFill>
                  <a:srgbClr val="415665"/>
                </a:solidFill>
                <a:latin typeface="Quicksand"/>
                <a:ea typeface="Quicksand"/>
                <a:cs typeface="Quicksand"/>
                <a:sym typeface="Quicksand"/>
              </a:rPr>
              <a:t>e acabar com os achismos!</a:t>
            </a:r>
            <a:endParaRPr b="1" sz="2800">
              <a:solidFill>
                <a:srgbClr val="415665"/>
              </a:solidFill>
              <a:latin typeface="Quicksand"/>
              <a:ea typeface="Quicksand"/>
              <a:cs typeface="Quicksand"/>
              <a:sym typeface="Quicksand"/>
            </a:endParaRPr>
          </a:p>
          <a:p>
            <a:pPr indent="0" lvl="0" marL="0" rtl="0" algn="ctr">
              <a:spcBef>
                <a:spcPts val="600"/>
              </a:spcBef>
              <a:spcAft>
                <a:spcPts val="0"/>
              </a:spcAft>
              <a:buClr>
                <a:schemeClr val="dk1"/>
              </a:buClr>
              <a:buSzPts val="2000"/>
              <a:buFont typeface="Arial"/>
              <a:buNone/>
            </a:pPr>
            <a:r>
              <a:rPr i="1" lang="pt-BR" sz="1000">
                <a:solidFill>
                  <a:srgbClr val="415665"/>
                </a:solidFill>
                <a:latin typeface="Quicksand"/>
                <a:ea typeface="Quicksand"/>
                <a:cs typeface="Quicksand"/>
                <a:sym typeface="Quicksand"/>
              </a:rPr>
              <a:t>Afinal, a gente não faz parte da cúpula do governo federal, não é mesmo? Aqui a gente trabalha com fatos!ana</a:t>
            </a:r>
            <a:endParaRPr i="1" sz="1000">
              <a:solidFill>
                <a:srgbClr val="415665"/>
              </a:solidFill>
              <a:latin typeface="Quicksand"/>
              <a:ea typeface="Quicksand"/>
              <a:cs typeface="Quicksand"/>
              <a:sym typeface="Quicksand"/>
            </a:endParaRPr>
          </a:p>
        </p:txBody>
      </p:sp>
      <p:pic>
        <p:nvPicPr>
          <p:cNvPr descr="TESTArtboard 1 copy 7@3x.png" id="311" name="Google Shape;311;gad9e2c5d86_0_47"/>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
        <p:nvSpPr>
          <p:cNvPr id="312" name="Google Shape;312;gad9e2c5d86_0_4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sz="2400">
                <a:solidFill>
                  <a:srgbClr val="28C3DB"/>
                </a:solidFill>
                <a:latin typeface="Dosis"/>
                <a:ea typeface="Dosis"/>
                <a:cs typeface="Dosis"/>
                <a:sym typeface="Dosis"/>
              </a:rPr>
              <a:t>‹#›</a:t>
            </a:fld>
            <a:endParaRPr sz="2400">
              <a:solidFill>
                <a:srgbClr val="28C3DB"/>
              </a:solidFill>
              <a:latin typeface="Dosis"/>
              <a:ea typeface="Dosis"/>
              <a:cs typeface="Dosis"/>
              <a:sym typeface="Dosi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ad9e2c5d86_0_89"/>
          <p:cNvSpPr txBox="1"/>
          <p:nvPr>
            <p:ph idx="2" type="body"/>
          </p:nvPr>
        </p:nvSpPr>
        <p:spPr>
          <a:xfrm>
            <a:off x="844425" y="1359600"/>
            <a:ext cx="36873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sz="1800">
                <a:latin typeface="Quicksand"/>
                <a:ea typeface="Quicksand"/>
                <a:cs typeface="Quicksand"/>
                <a:sym typeface="Quicksand"/>
              </a:rPr>
              <a:t>Big Data</a:t>
            </a:r>
            <a:r>
              <a:rPr lang="pt-BR" sz="1800">
                <a:latin typeface="Quicksand"/>
                <a:ea typeface="Quicksand"/>
                <a:cs typeface="Quicksand"/>
                <a:sym typeface="Quicksand"/>
              </a:rPr>
              <a:t> é:</a:t>
            </a:r>
            <a:endParaRPr sz="1800">
              <a:latin typeface="Quicksand"/>
              <a:ea typeface="Quicksand"/>
              <a:cs typeface="Quicksand"/>
              <a:sym typeface="Quicksand"/>
            </a:endParaRPr>
          </a:p>
          <a:p>
            <a:pPr indent="-342900" lvl="0" marL="457200" rtl="0" algn="l">
              <a:lnSpc>
                <a:spcPct val="100000"/>
              </a:lnSpc>
              <a:spcBef>
                <a:spcPts val="600"/>
              </a:spcBef>
              <a:spcAft>
                <a:spcPts val="0"/>
              </a:spcAft>
              <a:buClr>
                <a:srgbClr val="28C3DB"/>
              </a:buClr>
              <a:buSzPts val="1800"/>
              <a:buFont typeface="Quicksand"/>
              <a:buChar char="▹"/>
            </a:pPr>
            <a:r>
              <a:rPr lang="pt-BR" sz="1800">
                <a:highlight>
                  <a:srgbClr val="FFFFFF"/>
                </a:highlight>
                <a:latin typeface="Quicksand"/>
                <a:ea typeface="Quicksand"/>
                <a:cs typeface="Quicksand"/>
                <a:sym typeface="Quicksand"/>
              </a:rPr>
              <a:t>Grande volume de dados</a:t>
            </a:r>
            <a:endParaRPr sz="1800">
              <a:highlight>
                <a:srgbClr val="FFFFFF"/>
              </a:highlight>
              <a:latin typeface="Quicksand"/>
              <a:ea typeface="Quicksand"/>
              <a:cs typeface="Quicksand"/>
              <a:sym typeface="Quicksand"/>
            </a:endParaRPr>
          </a:p>
          <a:p>
            <a:pPr indent="-342900" lvl="1" marL="914400" rtl="0" algn="l">
              <a:lnSpc>
                <a:spcPct val="100000"/>
              </a:lnSpc>
              <a:spcBef>
                <a:spcPts val="0"/>
              </a:spcBef>
              <a:spcAft>
                <a:spcPts val="0"/>
              </a:spcAft>
              <a:buClr>
                <a:srgbClr val="28C3DB"/>
              </a:buClr>
              <a:buSzPts val="1800"/>
              <a:buFont typeface="Quicksand"/>
              <a:buChar char="▸"/>
            </a:pPr>
            <a:r>
              <a:rPr lang="pt-BR" sz="1800">
                <a:highlight>
                  <a:srgbClr val="FFFFFF"/>
                </a:highlight>
                <a:latin typeface="Quicksand"/>
                <a:ea typeface="Quicksand"/>
                <a:cs typeface="Quicksand"/>
                <a:sym typeface="Quicksand"/>
              </a:rPr>
              <a:t>(</a:t>
            </a:r>
            <a:r>
              <a:rPr i="1" lang="pt-BR" sz="1800">
                <a:highlight>
                  <a:srgbClr val="FFFFFF"/>
                </a:highlight>
                <a:latin typeface="Quicksand"/>
                <a:ea typeface="Quicksand"/>
                <a:cs typeface="Quicksand"/>
                <a:sym typeface="Quicksand"/>
              </a:rPr>
              <a:t>estruturados ou não estruturados</a:t>
            </a:r>
            <a:r>
              <a:rPr lang="pt-BR" sz="1800">
                <a:highlight>
                  <a:srgbClr val="FFFFFF"/>
                </a:highlight>
                <a:latin typeface="Quicksand"/>
                <a:ea typeface="Quicksand"/>
                <a:cs typeface="Quicksand"/>
                <a:sym typeface="Quicksand"/>
              </a:rPr>
              <a:t>)</a:t>
            </a:r>
            <a:endParaRPr sz="1800">
              <a:highlight>
                <a:srgbClr val="FFFFFF"/>
              </a:highlight>
              <a:latin typeface="Quicksand"/>
              <a:ea typeface="Quicksand"/>
              <a:cs typeface="Quicksand"/>
              <a:sym typeface="Quicksand"/>
            </a:endParaRPr>
          </a:p>
          <a:p>
            <a:pPr indent="-342900" lvl="0" marL="457200" rtl="0" algn="l">
              <a:lnSpc>
                <a:spcPct val="100000"/>
              </a:lnSpc>
              <a:spcBef>
                <a:spcPts val="0"/>
              </a:spcBef>
              <a:spcAft>
                <a:spcPts val="0"/>
              </a:spcAft>
              <a:buClr>
                <a:srgbClr val="28C3DB"/>
              </a:buClr>
              <a:buSzPts val="1800"/>
              <a:buFont typeface="Quicksand"/>
              <a:buChar char="▹"/>
            </a:pPr>
            <a:r>
              <a:rPr lang="pt-BR" sz="1800">
                <a:highlight>
                  <a:srgbClr val="FFFFFF"/>
                </a:highlight>
                <a:latin typeface="Quicksand"/>
                <a:ea typeface="Quicksand"/>
                <a:cs typeface="Quicksand"/>
                <a:sym typeface="Quicksand"/>
              </a:rPr>
              <a:t>Recursos tecnológicos para </a:t>
            </a:r>
            <a:r>
              <a:rPr b="1" lang="pt-BR" sz="1800">
                <a:highlight>
                  <a:srgbClr val="FFFFFF"/>
                </a:highlight>
                <a:latin typeface="Quicksand"/>
                <a:ea typeface="Quicksand"/>
                <a:cs typeface="Quicksand"/>
                <a:sym typeface="Quicksand"/>
              </a:rPr>
              <a:t>cruzar diferentes dados de diferentes fontes de forma rápida e prática</a:t>
            </a:r>
            <a:r>
              <a:rPr lang="pt-BR" sz="1800">
                <a:highlight>
                  <a:srgbClr val="FFFFFF"/>
                </a:highlight>
                <a:latin typeface="Quicksand"/>
                <a:ea typeface="Quicksand"/>
                <a:cs typeface="Quicksand"/>
                <a:sym typeface="Quicksand"/>
              </a:rPr>
              <a:t>, gerando insights valiosos!</a:t>
            </a:r>
            <a:endParaRPr sz="1800">
              <a:highlight>
                <a:srgbClr val="FFFFFF"/>
              </a:highlight>
              <a:latin typeface="Quicksand"/>
              <a:ea typeface="Quicksand"/>
              <a:cs typeface="Quicksand"/>
              <a:sym typeface="Quicksand"/>
            </a:endParaRPr>
          </a:p>
        </p:txBody>
      </p:sp>
      <p:sp>
        <p:nvSpPr>
          <p:cNvPr id="318" name="Google Shape;318;gad9e2c5d86_0_8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319" name="Google Shape;319;gad9e2c5d86_0_89"/>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320" name="Google Shape;320;gad9e2c5d86_0_89"/>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321" name="Google Shape;321;gad9e2c5d86_0_89"/>
          <p:cNvPicPr preferRelativeResize="0"/>
          <p:nvPr/>
        </p:nvPicPr>
        <p:blipFill>
          <a:blip r:embed="rId4">
            <a:alphaModFix/>
          </a:blip>
          <a:stretch>
            <a:fillRect/>
          </a:stretch>
        </p:blipFill>
        <p:spPr>
          <a:xfrm>
            <a:off x="4531725" y="1415625"/>
            <a:ext cx="4302700" cy="3112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adcb6c72ce_0_9"/>
          <p:cNvSpPr txBox="1"/>
          <p:nvPr>
            <p:ph idx="2" type="body"/>
          </p:nvPr>
        </p:nvSpPr>
        <p:spPr>
          <a:xfrm>
            <a:off x="844425" y="1359600"/>
            <a:ext cx="43572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a:latin typeface="Quicksand"/>
                <a:ea typeface="Quicksand"/>
                <a:cs typeface="Quicksand"/>
                <a:sym typeface="Quicksand"/>
              </a:rPr>
              <a:t>Data Science</a:t>
            </a:r>
            <a:r>
              <a:rPr lang="pt-BR">
                <a:latin typeface="Quicksand"/>
                <a:ea typeface="Quicksand"/>
                <a:cs typeface="Quicksand"/>
                <a:sym typeface="Quicksand"/>
              </a:rPr>
              <a:t> é:</a:t>
            </a:r>
            <a:endParaRPr>
              <a:latin typeface="Quicksand"/>
              <a:ea typeface="Quicksand"/>
              <a:cs typeface="Quicksand"/>
              <a:sym typeface="Quicksand"/>
            </a:endParaRPr>
          </a:p>
          <a:p>
            <a:pPr indent="0" lvl="0" marL="0" rtl="0" algn="l">
              <a:lnSpc>
                <a:spcPct val="100000"/>
              </a:lnSpc>
              <a:spcBef>
                <a:spcPts val="600"/>
              </a:spcBef>
              <a:spcAft>
                <a:spcPts val="0"/>
              </a:spcAft>
              <a:buSzPts val="2000"/>
              <a:buNone/>
            </a:pPr>
            <a:r>
              <a:t/>
            </a:r>
            <a:endParaRPr>
              <a:latin typeface="Quicksand"/>
              <a:ea typeface="Quicksand"/>
              <a:cs typeface="Quicksand"/>
              <a:sym typeface="Quicksand"/>
            </a:endParaRPr>
          </a:p>
          <a:p>
            <a:pPr indent="0" lvl="0" marL="0" rtl="0" algn="l">
              <a:lnSpc>
                <a:spcPct val="100000"/>
              </a:lnSpc>
              <a:spcBef>
                <a:spcPts val="600"/>
              </a:spcBef>
              <a:spcAft>
                <a:spcPts val="0"/>
              </a:spcAft>
              <a:buSzPts val="2000"/>
              <a:buNone/>
            </a:pPr>
            <a:r>
              <a:t/>
            </a:r>
            <a:endParaRPr>
              <a:latin typeface="Quicksand"/>
              <a:ea typeface="Quicksand"/>
              <a:cs typeface="Quicksand"/>
              <a:sym typeface="Quicksand"/>
            </a:endParaRPr>
          </a:p>
          <a:p>
            <a:pPr indent="0" lvl="0" marL="0" rtl="0" algn="l">
              <a:lnSpc>
                <a:spcPct val="100000"/>
              </a:lnSpc>
              <a:spcBef>
                <a:spcPts val="600"/>
              </a:spcBef>
              <a:spcAft>
                <a:spcPts val="0"/>
              </a:spcAft>
              <a:buSzPts val="2000"/>
              <a:buNone/>
            </a:pPr>
            <a:r>
              <a:t/>
            </a:r>
            <a:endParaRPr>
              <a:latin typeface="Quicksand"/>
              <a:ea typeface="Quicksand"/>
              <a:cs typeface="Quicksand"/>
              <a:sym typeface="Quicksand"/>
            </a:endParaRPr>
          </a:p>
          <a:p>
            <a:pPr indent="0" lvl="0" marL="0" rtl="0" algn="l">
              <a:lnSpc>
                <a:spcPct val="100000"/>
              </a:lnSpc>
              <a:spcBef>
                <a:spcPts val="600"/>
              </a:spcBef>
              <a:spcAft>
                <a:spcPts val="0"/>
              </a:spcAft>
              <a:buSzPts val="2000"/>
              <a:buNone/>
            </a:pPr>
            <a:r>
              <a:t/>
            </a:r>
            <a:endParaRPr>
              <a:latin typeface="Quicksand"/>
              <a:ea typeface="Quicksand"/>
              <a:cs typeface="Quicksand"/>
              <a:sym typeface="Quicksand"/>
            </a:endParaRPr>
          </a:p>
          <a:p>
            <a:pPr indent="0" lvl="0" marL="0" rtl="0" algn="l">
              <a:lnSpc>
                <a:spcPct val="100000"/>
              </a:lnSpc>
              <a:spcBef>
                <a:spcPts val="600"/>
              </a:spcBef>
              <a:spcAft>
                <a:spcPts val="0"/>
              </a:spcAft>
              <a:buSzPts val="2000"/>
              <a:buNone/>
            </a:pPr>
            <a:r>
              <a:t/>
            </a:r>
            <a:endParaRPr>
              <a:latin typeface="Quicksand"/>
              <a:ea typeface="Quicksand"/>
              <a:cs typeface="Quicksand"/>
              <a:sym typeface="Quicksand"/>
            </a:endParaRPr>
          </a:p>
          <a:p>
            <a:pPr indent="0" lvl="0" marL="0" rtl="0" algn="l">
              <a:lnSpc>
                <a:spcPct val="100000"/>
              </a:lnSpc>
              <a:spcBef>
                <a:spcPts val="600"/>
              </a:spcBef>
              <a:spcAft>
                <a:spcPts val="0"/>
              </a:spcAft>
              <a:buSzPts val="2000"/>
              <a:buNone/>
            </a:pPr>
            <a:r>
              <a:t/>
            </a:r>
            <a:endParaRPr>
              <a:latin typeface="Quicksand"/>
              <a:ea typeface="Quicksand"/>
              <a:cs typeface="Quicksand"/>
              <a:sym typeface="Quicksand"/>
            </a:endParaRPr>
          </a:p>
          <a:p>
            <a:pPr indent="0" lvl="0" marL="0" rtl="0" algn="l">
              <a:lnSpc>
                <a:spcPct val="100000"/>
              </a:lnSpc>
              <a:spcBef>
                <a:spcPts val="600"/>
              </a:spcBef>
              <a:spcAft>
                <a:spcPts val="0"/>
              </a:spcAft>
              <a:buSzPts val="2000"/>
              <a:buNone/>
            </a:pPr>
            <a:r>
              <a:t/>
            </a:r>
            <a:endParaRPr>
              <a:latin typeface="Quicksand"/>
              <a:ea typeface="Quicksand"/>
              <a:cs typeface="Quicksand"/>
              <a:sym typeface="Quicksand"/>
            </a:endParaRPr>
          </a:p>
          <a:p>
            <a:pPr indent="0" lvl="0" marL="0" rtl="0" algn="l">
              <a:lnSpc>
                <a:spcPct val="100000"/>
              </a:lnSpc>
              <a:spcBef>
                <a:spcPts val="600"/>
              </a:spcBef>
              <a:spcAft>
                <a:spcPts val="0"/>
              </a:spcAft>
              <a:buSzPts val="2000"/>
              <a:buNone/>
            </a:pPr>
            <a:r>
              <a:rPr b="1" lang="pt-BR">
                <a:latin typeface="Quicksand"/>
                <a:ea typeface="Quicksand"/>
                <a:cs typeface="Quicksand"/>
                <a:sym typeface="Quicksand"/>
              </a:rPr>
              <a:t>Observação</a:t>
            </a:r>
            <a:r>
              <a:rPr lang="pt-BR">
                <a:latin typeface="Quicksand"/>
                <a:ea typeface="Quicksand"/>
                <a:cs typeface="Quicksand"/>
                <a:sym typeface="Quicksand"/>
              </a:rPr>
              <a:t>: Isso pode ser cíclico!</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sz="1800">
              <a:solidFill>
                <a:srgbClr val="1E272A"/>
              </a:solidFill>
              <a:highlight>
                <a:srgbClr val="FFFFFF"/>
              </a:highlight>
              <a:latin typeface="Quicksand"/>
              <a:ea typeface="Quicksand"/>
              <a:cs typeface="Quicksand"/>
              <a:sym typeface="Quicksand"/>
            </a:endParaRPr>
          </a:p>
        </p:txBody>
      </p:sp>
      <p:sp>
        <p:nvSpPr>
          <p:cNvPr id="327" name="Google Shape;327;gadcb6c72ce_0_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328" name="Google Shape;328;gadcb6c72ce_0_9"/>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329" name="Google Shape;329;gadcb6c72ce_0_9"/>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330" name="Google Shape;330;gadcb6c72ce_0_9"/>
          <p:cNvPicPr preferRelativeResize="0"/>
          <p:nvPr/>
        </p:nvPicPr>
        <p:blipFill>
          <a:blip r:embed="rId4">
            <a:alphaModFix/>
          </a:blip>
          <a:stretch>
            <a:fillRect/>
          </a:stretch>
        </p:blipFill>
        <p:spPr>
          <a:xfrm>
            <a:off x="673825" y="2279950"/>
            <a:ext cx="7796349" cy="169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adcb6c72ce_0_10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336" name="Google Shape;336;gadcb6c72ce_0_107"/>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id="337" name="Google Shape;337;gadcb6c72ce_0_107"/>
          <p:cNvPicPr preferRelativeResize="0"/>
          <p:nvPr/>
        </p:nvPicPr>
        <p:blipFill>
          <a:blip r:embed="rId3">
            <a:alphaModFix/>
          </a:blip>
          <a:stretch>
            <a:fillRect/>
          </a:stretch>
        </p:blipFill>
        <p:spPr>
          <a:xfrm>
            <a:off x="877600" y="122750"/>
            <a:ext cx="5749000" cy="4985803"/>
          </a:xfrm>
          <a:prstGeom prst="rect">
            <a:avLst/>
          </a:prstGeom>
          <a:noFill/>
          <a:ln>
            <a:noFill/>
          </a:ln>
        </p:spPr>
      </p:pic>
      <p:pic>
        <p:nvPicPr>
          <p:cNvPr descr="TESTArtboard 1 copy 7@3x.png" id="338" name="Google Shape;338;gadcb6c72ce_0_107"/>
          <p:cNvPicPr preferRelativeResize="0"/>
          <p:nvPr/>
        </p:nvPicPr>
        <p:blipFill rotWithShape="1">
          <a:blip r:embed="rId4">
            <a:alphaModFix amt="8000"/>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ad9e2c5d86_0_97"/>
          <p:cNvSpPr txBox="1"/>
          <p:nvPr>
            <p:ph idx="2" type="body"/>
          </p:nvPr>
        </p:nvSpPr>
        <p:spPr>
          <a:xfrm>
            <a:off x="844425" y="1359600"/>
            <a:ext cx="47145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sz="2200">
                <a:latin typeface="Quicksand"/>
                <a:ea typeface="Quicksand"/>
                <a:cs typeface="Quicksand"/>
                <a:sym typeface="Quicksand"/>
              </a:rPr>
              <a:t>Inteligência artificial</a:t>
            </a:r>
            <a:r>
              <a:rPr lang="pt-BR" sz="2200">
                <a:latin typeface="Quicksand"/>
                <a:ea typeface="Quicksand"/>
                <a:cs typeface="Quicksand"/>
                <a:sym typeface="Quicksand"/>
              </a:rPr>
              <a:t> é:</a:t>
            </a:r>
            <a:endParaRPr sz="2200">
              <a:latin typeface="Quicksand"/>
              <a:ea typeface="Quicksand"/>
              <a:cs typeface="Quicksand"/>
              <a:sym typeface="Quicksand"/>
            </a:endParaRPr>
          </a:p>
          <a:p>
            <a:pPr indent="-368300" lvl="0" marL="457200" rtl="0" algn="l">
              <a:lnSpc>
                <a:spcPct val="100000"/>
              </a:lnSpc>
              <a:spcBef>
                <a:spcPts val="600"/>
              </a:spcBef>
              <a:spcAft>
                <a:spcPts val="0"/>
              </a:spcAft>
              <a:buClr>
                <a:srgbClr val="0DB7C4"/>
              </a:buClr>
              <a:buSzPts val="2200"/>
              <a:buFont typeface="Quicksand"/>
              <a:buChar char="▹"/>
            </a:pPr>
            <a:r>
              <a:rPr lang="pt-BR" sz="2200">
                <a:latin typeface="Quicksand"/>
                <a:ea typeface="Quicksand"/>
                <a:cs typeface="Quicksand"/>
                <a:sym typeface="Quicksand"/>
              </a:rPr>
              <a:t>Área de estudo que busca automatizar tarefas intelectuais normalmente associadas aos humanos.</a:t>
            </a:r>
            <a:endParaRPr sz="2200">
              <a:latin typeface="Quicksand"/>
              <a:ea typeface="Quicksand"/>
              <a:cs typeface="Quicksand"/>
              <a:sym typeface="Quicksand"/>
            </a:endParaRPr>
          </a:p>
          <a:p>
            <a:pPr indent="0" lvl="0" marL="0" rtl="0" algn="l">
              <a:lnSpc>
                <a:spcPct val="100000"/>
              </a:lnSpc>
              <a:spcBef>
                <a:spcPts val="600"/>
              </a:spcBef>
              <a:spcAft>
                <a:spcPts val="0"/>
              </a:spcAft>
              <a:buNone/>
            </a:pPr>
            <a:r>
              <a:t/>
            </a:r>
            <a:endParaRPr sz="2200">
              <a:latin typeface="Quicksand"/>
              <a:ea typeface="Quicksand"/>
              <a:cs typeface="Quicksand"/>
              <a:sym typeface="Quicksand"/>
            </a:endParaRPr>
          </a:p>
        </p:txBody>
      </p:sp>
      <p:sp>
        <p:nvSpPr>
          <p:cNvPr id="344" name="Google Shape;344;gad9e2c5d86_0_9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345" name="Google Shape;345;gad9e2c5d86_0_97"/>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346" name="Google Shape;346;gad9e2c5d86_0_97"/>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adcb6c72ce_0_5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352" name="Google Shape;352;gadcb6c72ce_0_59"/>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353" name="Google Shape;353;gadcb6c72ce_0_59"/>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354" name="Google Shape;354;gadcb6c72ce_0_59"/>
          <p:cNvPicPr preferRelativeResize="0"/>
          <p:nvPr/>
        </p:nvPicPr>
        <p:blipFill>
          <a:blip r:embed="rId4">
            <a:alphaModFix/>
          </a:blip>
          <a:stretch>
            <a:fillRect/>
          </a:stretch>
        </p:blipFill>
        <p:spPr>
          <a:xfrm>
            <a:off x="706125" y="1714325"/>
            <a:ext cx="3048624" cy="1714851"/>
          </a:xfrm>
          <a:prstGeom prst="rect">
            <a:avLst/>
          </a:prstGeom>
          <a:noFill/>
          <a:ln>
            <a:noFill/>
          </a:ln>
        </p:spPr>
      </p:pic>
      <p:pic>
        <p:nvPicPr>
          <p:cNvPr id="355" name="Google Shape;355;gadcb6c72ce_0_59"/>
          <p:cNvPicPr preferRelativeResize="0"/>
          <p:nvPr/>
        </p:nvPicPr>
        <p:blipFill>
          <a:blip r:embed="rId5">
            <a:alphaModFix/>
          </a:blip>
          <a:stretch>
            <a:fillRect/>
          </a:stretch>
        </p:blipFill>
        <p:spPr>
          <a:xfrm>
            <a:off x="4217625" y="1455547"/>
            <a:ext cx="3778824" cy="2125575"/>
          </a:xfrm>
          <a:prstGeom prst="rect">
            <a:avLst/>
          </a:prstGeom>
          <a:noFill/>
          <a:ln>
            <a:noFill/>
          </a:ln>
        </p:spPr>
      </p:pic>
      <p:pic>
        <p:nvPicPr>
          <p:cNvPr id="356" name="Google Shape;356;gadcb6c72ce_0_59"/>
          <p:cNvPicPr preferRelativeResize="0"/>
          <p:nvPr/>
        </p:nvPicPr>
        <p:blipFill>
          <a:blip r:embed="rId6">
            <a:alphaModFix/>
          </a:blip>
          <a:stretch>
            <a:fillRect/>
          </a:stretch>
        </p:blipFill>
        <p:spPr>
          <a:xfrm>
            <a:off x="1646725" y="1010500"/>
            <a:ext cx="4983225" cy="3270024"/>
          </a:xfrm>
          <a:prstGeom prst="rect">
            <a:avLst/>
          </a:prstGeom>
          <a:noFill/>
          <a:ln>
            <a:noFill/>
          </a:ln>
        </p:spPr>
      </p:pic>
      <p:sp>
        <p:nvSpPr>
          <p:cNvPr id="357" name="Google Shape;357;gadcb6c72ce_0_59"/>
          <p:cNvSpPr txBox="1"/>
          <p:nvPr>
            <p:ph idx="2" type="body"/>
          </p:nvPr>
        </p:nvSpPr>
        <p:spPr>
          <a:xfrm>
            <a:off x="833200" y="4050750"/>
            <a:ext cx="7629300" cy="92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sz="1300">
                <a:latin typeface="Quicksand"/>
                <a:ea typeface="Quicksand"/>
                <a:cs typeface="Quicksand"/>
                <a:sym typeface="Quicksand"/>
              </a:rPr>
              <a:t>Dica e apelo da ddza: </a:t>
            </a:r>
            <a:r>
              <a:rPr lang="pt-BR" sz="1300">
                <a:latin typeface="Quicksand"/>
                <a:ea typeface="Quicksand"/>
                <a:cs typeface="Quicksand"/>
                <a:sym typeface="Quicksand"/>
              </a:rPr>
              <a:t>nos ajude a combater as falácias sobre IA! Ela não é salvadora da pátria. Nem vai ter skinet.</a:t>
            </a:r>
            <a:endParaRPr sz="1300">
              <a:latin typeface="Quicksand"/>
              <a:ea typeface="Quicksand"/>
              <a:cs typeface="Quicksand"/>
              <a:sym typeface="Quicksand"/>
            </a:endParaRPr>
          </a:p>
          <a:p>
            <a:pPr indent="0" lvl="0" marL="0" rtl="0" algn="l">
              <a:lnSpc>
                <a:spcPct val="100000"/>
              </a:lnSpc>
              <a:spcBef>
                <a:spcPts val="600"/>
              </a:spcBef>
              <a:spcAft>
                <a:spcPts val="0"/>
              </a:spcAft>
              <a:buSzPts val="2000"/>
              <a:buNone/>
            </a:pPr>
            <a:r>
              <a:rPr lang="pt-BR" sz="1300">
                <a:latin typeface="Quicksand"/>
                <a:ea typeface="Quicksand"/>
                <a:cs typeface="Quicksand"/>
                <a:sym typeface="Quicksand"/>
              </a:rPr>
              <a:t>É um mecanismo que só facilita nossa vida! Você consegue enxergar agora que o que queremos/mercado são soluções práticas que estão presentes nas etapas de Data Science?</a:t>
            </a:r>
            <a:endParaRPr sz="1300">
              <a:latin typeface="Quicksand"/>
              <a:ea typeface="Quicksand"/>
              <a:cs typeface="Quicksand"/>
              <a:sym typeface="Quicksa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adcb6c72ce_0_12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363" name="Google Shape;363;gadcb6c72ce_0_126"/>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364" name="Google Shape;364;gadcb6c72ce_0_126"/>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365" name="Google Shape;365;gadcb6c72ce_0_126"/>
          <p:cNvPicPr preferRelativeResize="0"/>
          <p:nvPr/>
        </p:nvPicPr>
        <p:blipFill>
          <a:blip r:embed="rId4">
            <a:alphaModFix/>
          </a:blip>
          <a:stretch>
            <a:fillRect/>
          </a:stretch>
        </p:blipFill>
        <p:spPr>
          <a:xfrm>
            <a:off x="2446725" y="1298000"/>
            <a:ext cx="3862075" cy="3734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adcb6c72ce_0_69"/>
          <p:cNvSpPr txBox="1"/>
          <p:nvPr>
            <p:ph idx="2" type="body"/>
          </p:nvPr>
        </p:nvSpPr>
        <p:spPr>
          <a:xfrm>
            <a:off x="844425" y="1359600"/>
            <a:ext cx="46125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sz="1800">
                <a:latin typeface="Quicksand"/>
                <a:ea typeface="Quicksand"/>
                <a:cs typeface="Quicksand"/>
                <a:sym typeface="Quicksand"/>
              </a:rPr>
              <a:t>Machine Learning</a:t>
            </a:r>
            <a:r>
              <a:rPr lang="pt-BR" sz="1800">
                <a:latin typeface="Quicksand"/>
                <a:ea typeface="Quicksand"/>
                <a:cs typeface="Quicksand"/>
                <a:sym typeface="Quicksand"/>
              </a:rPr>
              <a:t> é:</a:t>
            </a:r>
            <a:endParaRPr sz="1800">
              <a:latin typeface="Quicksand"/>
              <a:ea typeface="Quicksand"/>
              <a:cs typeface="Quicksand"/>
              <a:sym typeface="Quicksand"/>
            </a:endParaRPr>
          </a:p>
          <a:p>
            <a:pPr indent="-342900" lvl="0" marL="457200" rtl="0" algn="l">
              <a:lnSpc>
                <a:spcPct val="115000"/>
              </a:lnSpc>
              <a:spcBef>
                <a:spcPts val="0"/>
              </a:spcBef>
              <a:spcAft>
                <a:spcPts val="0"/>
              </a:spcAft>
              <a:buClr>
                <a:srgbClr val="28C3DB"/>
              </a:buClr>
              <a:buSzPts val="1800"/>
              <a:buFont typeface="Lato"/>
              <a:buChar char="▹"/>
            </a:pPr>
            <a:r>
              <a:rPr b="1" lang="pt-BR" sz="1800">
                <a:latin typeface="Quicksand"/>
                <a:ea typeface="Quicksand"/>
                <a:cs typeface="Quicksand"/>
                <a:sym typeface="Quicksand"/>
              </a:rPr>
              <a:t>Subárea </a:t>
            </a:r>
            <a:r>
              <a:rPr lang="pt-BR" sz="1800">
                <a:latin typeface="Quicksand"/>
                <a:ea typeface="Quicksand"/>
                <a:cs typeface="Quicksand"/>
                <a:sym typeface="Quicksand"/>
              </a:rPr>
              <a:t>da Inteligência Artificial. </a:t>
            </a:r>
            <a:endParaRPr sz="1800">
              <a:latin typeface="Quicksand"/>
              <a:ea typeface="Quicksand"/>
              <a:cs typeface="Quicksand"/>
              <a:sym typeface="Quicksand"/>
            </a:endParaRPr>
          </a:p>
          <a:p>
            <a:pPr indent="-342900" lvl="0" marL="457200" rtl="0" algn="l">
              <a:lnSpc>
                <a:spcPct val="115000"/>
              </a:lnSpc>
              <a:spcBef>
                <a:spcPts val="0"/>
              </a:spcBef>
              <a:spcAft>
                <a:spcPts val="0"/>
              </a:spcAft>
              <a:buClr>
                <a:srgbClr val="28C3DB"/>
              </a:buClr>
              <a:buSzPts val="1800"/>
              <a:buFont typeface="Lato"/>
              <a:buChar char="▹"/>
            </a:pPr>
            <a:r>
              <a:rPr b="1" lang="pt-BR" sz="1800">
                <a:latin typeface="Quicksand"/>
                <a:ea typeface="Quicksand"/>
                <a:cs typeface="Quicksand"/>
                <a:sym typeface="Quicksand"/>
              </a:rPr>
              <a:t>Informações obtidas a partir de exemplos</a:t>
            </a:r>
            <a:r>
              <a:rPr lang="pt-BR" sz="1800">
                <a:latin typeface="Quicksand"/>
                <a:ea typeface="Quicksand"/>
                <a:cs typeface="Quicksand"/>
                <a:sym typeface="Quicksand"/>
              </a:rPr>
              <a:t> (dados) </a:t>
            </a:r>
            <a:r>
              <a:rPr b="1" lang="pt-BR" sz="1800">
                <a:latin typeface="Quicksand"/>
                <a:ea typeface="Quicksand"/>
                <a:cs typeface="Quicksand"/>
                <a:sym typeface="Quicksand"/>
              </a:rPr>
              <a:t>e experiências</a:t>
            </a:r>
            <a:r>
              <a:rPr lang="pt-BR" sz="1800">
                <a:latin typeface="Quicksand"/>
                <a:ea typeface="Quicksand"/>
                <a:cs typeface="Quicksand"/>
                <a:sym typeface="Quicksand"/>
              </a:rPr>
              <a:t> passadas (tentativa e erro). </a:t>
            </a:r>
            <a:endParaRPr sz="1800">
              <a:latin typeface="Quicksand"/>
              <a:ea typeface="Quicksand"/>
              <a:cs typeface="Quicksand"/>
              <a:sym typeface="Quicksand"/>
            </a:endParaRPr>
          </a:p>
          <a:p>
            <a:pPr indent="-342900" lvl="0" marL="457200" rtl="0" algn="l">
              <a:lnSpc>
                <a:spcPct val="115000"/>
              </a:lnSpc>
              <a:spcBef>
                <a:spcPts val="0"/>
              </a:spcBef>
              <a:spcAft>
                <a:spcPts val="0"/>
              </a:spcAft>
              <a:buClr>
                <a:srgbClr val="28C3DB"/>
              </a:buClr>
              <a:buSzPts val="1800"/>
              <a:buFont typeface="Lato"/>
              <a:buChar char="▹"/>
            </a:pPr>
            <a:r>
              <a:rPr lang="pt-BR" sz="1800">
                <a:latin typeface="Quicksand"/>
                <a:ea typeface="Quicksand"/>
                <a:cs typeface="Quicksand"/>
                <a:sym typeface="Quicksand"/>
              </a:rPr>
              <a:t>Busca </a:t>
            </a:r>
            <a:r>
              <a:rPr b="1" lang="pt-BR" sz="1800">
                <a:latin typeface="Quicksand"/>
                <a:ea typeface="Quicksand"/>
                <a:cs typeface="Quicksand"/>
                <a:sym typeface="Quicksand"/>
              </a:rPr>
              <a:t>algoritmos que permitam aprender a resolver uma tarefa</a:t>
            </a:r>
            <a:r>
              <a:rPr lang="pt-BR" sz="1800">
                <a:latin typeface="Quicksand"/>
                <a:ea typeface="Quicksand"/>
                <a:cs typeface="Quicksand"/>
                <a:sym typeface="Quicksand"/>
              </a:rPr>
              <a:t>, não necessariamente como seríamos capazes de resolvê-la. </a:t>
            </a:r>
            <a:endParaRPr sz="1800">
              <a:latin typeface="Quicksand"/>
              <a:ea typeface="Quicksand"/>
              <a:cs typeface="Quicksand"/>
              <a:sym typeface="Quicksand"/>
            </a:endParaRPr>
          </a:p>
          <a:p>
            <a:pPr indent="-342900" lvl="0" marL="457200" rtl="0" algn="l">
              <a:lnSpc>
                <a:spcPct val="115000"/>
              </a:lnSpc>
              <a:spcBef>
                <a:spcPts val="0"/>
              </a:spcBef>
              <a:spcAft>
                <a:spcPts val="0"/>
              </a:spcAft>
              <a:buClr>
                <a:srgbClr val="28C3DB"/>
              </a:buClr>
              <a:buSzPts val="1800"/>
              <a:buFont typeface="Lato"/>
              <a:buChar char="▹"/>
            </a:pPr>
            <a:r>
              <a:rPr b="1" lang="pt-BR" sz="1800">
                <a:latin typeface="Quicksand"/>
                <a:ea typeface="Quicksand"/>
                <a:cs typeface="Quicksand"/>
                <a:sym typeface="Quicksand"/>
              </a:rPr>
              <a:t>PURAMENTE </a:t>
            </a:r>
            <a:r>
              <a:rPr lang="pt-BR" sz="1800">
                <a:latin typeface="Quicksand"/>
                <a:ea typeface="Quicksand"/>
                <a:cs typeface="Quicksand"/>
                <a:sym typeface="Quicksand"/>
              </a:rPr>
              <a:t>probabilidade e estatística. Nada mais que isso.</a:t>
            </a:r>
            <a:endParaRPr sz="1800">
              <a:highlight>
                <a:srgbClr val="FFFFFF"/>
              </a:highlight>
              <a:latin typeface="Quicksand"/>
              <a:ea typeface="Quicksand"/>
              <a:cs typeface="Quicksand"/>
              <a:sym typeface="Quicksand"/>
            </a:endParaRPr>
          </a:p>
        </p:txBody>
      </p:sp>
      <p:sp>
        <p:nvSpPr>
          <p:cNvPr id="371" name="Google Shape;371;gadcb6c72ce_0_6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372" name="Google Shape;372;gadcb6c72ce_0_69"/>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id="373" name="Google Shape;373;gadcb6c72ce_0_69"/>
          <p:cNvPicPr preferRelativeResize="0"/>
          <p:nvPr/>
        </p:nvPicPr>
        <p:blipFill>
          <a:blip r:embed="rId3">
            <a:alphaModFix/>
          </a:blip>
          <a:stretch>
            <a:fillRect/>
          </a:stretch>
        </p:blipFill>
        <p:spPr>
          <a:xfrm>
            <a:off x="5507325" y="2001750"/>
            <a:ext cx="3519800" cy="2388050"/>
          </a:xfrm>
          <a:prstGeom prst="rect">
            <a:avLst/>
          </a:prstGeom>
          <a:noFill/>
          <a:ln>
            <a:noFill/>
          </a:ln>
        </p:spPr>
      </p:pic>
      <p:pic>
        <p:nvPicPr>
          <p:cNvPr descr="TESTArtboard 1 copy 7@3x.png" id="374" name="Google Shape;374;gadcb6c72ce_0_69"/>
          <p:cNvPicPr preferRelativeResize="0"/>
          <p:nvPr/>
        </p:nvPicPr>
        <p:blipFill rotWithShape="1">
          <a:blip r:embed="rId4">
            <a:alphaModFix amt="8000"/>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adcb6c72ce_0_13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380" name="Google Shape;380;gadcb6c72ce_0_137"/>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SIGNIFICA OS TERMOS FAMOSINHOS?</a:t>
            </a:r>
            <a:endParaRPr b="1">
              <a:solidFill>
                <a:srgbClr val="1F243C"/>
              </a:solidFill>
              <a:latin typeface="Quicksand"/>
              <a:ea typeface="Quicksand"/>
              <a:cs typeface="Quicksand"/>
              <a:sym typeface="Quicksand"/>
            </a:endParaRPr>
          </a:p>
        </p:txBody>
      </p:sp>
      <p:pic>
        <p:nvPicPr>
          <p:cNvPr descr="TESTArtboard 1 copy 7@3x.png" id="381" name="Google Shape;381;gadcb6c72ce_0_137"/>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382" name="Google Shape;382;gadcb6c72ce_0_137"/>
          <p:cNvPicPr preferRelativeResize="0"/>
          <p:nvPr/>
        </p:nvPicPr>
        <p:blipFill>
          <a:blip r:embed="rId4">
            <a:alphaModFix/>
          </a:blip>
          <a:stretch>
            <a:fillRect/>
          </a:stretch>
        </p:blipFill>
        <p:spPr>
          <a:xfrm>
            <a:off x="0" y="1204025"/>
            <a:ext cx="9143999" cy="33846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acb8420447_0_0"/>
          <p:cNvSpPr/>
          <p:nvPr/>
        </p:nvSpPr>
        <p:spPr>
          <a:xfrm>
            <a:off x="-150" y="0"/>
            <a:ext cx="9144000" cy="36894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C3DB"/>
              </a:solidFill>
              <a:latin typeface="Arial"/>
              <a:ea typeface="Arial"/>
              <a:cs typeface="Arial"/>
              <a:sym typeface="Arial"/>
            </a:endParaRPr>
          </a:p>
        </p:txBody>
      </p:sp>
      <p:sp>
        <p:nvSpPr>
          <p:cNvPr id="388" name="Google Shape;388;gacb8420447_0_0"/>
          <p:cNvSpPr/>
          <p:nvPr/>
        </p:nvSpPr>
        <p:spPr>
          <a:xfrm>
            <a:off x="-150" y="0"/>
            <a:ext cx="9144000" cy="3156900"/>
          </a:xfrm>
          <a:prstGeom prst="rect">
            <a:avLst/>
          </a:prstGeom>
          <a:solidFill>
            <a:srgbClr val="00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acb8420447_0_0"/>
          <p:cNvSpPr txBox="1"/>
          <p:nvPr/>
        </p:nvSpPr>
        <p:spPr>
          <a:xfrm>
            <a:off x="8296275" y="2143500"/>
            <a:ext cx="847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fld id="{00000000-1234-1234-1234-123412341234}" type="slidenum">
              <a:rPr b="0" i="0" lang="pt-BR" sz="2400" u="none" cap="none" strike="noStrike">
                <a:solidFill>
                  <a:srgbClr val="28C3DB"/>
                </a:solidFill>
                <a:latin typeface="Dosis"/>
                <a:ea typeface="Dosis"/>
                <a:cs typeface="Dosis"/>
                <a:sym typeface="Dosis"/>
              </a:rPr>
              <a:t>‹#›</a:t>
            </a:fld>
            <a:endParaRPr b="0" i="0" sz="1400" u="none" cap="none" strike="noStrike">
              <a:solidFill>
                <a:srgbClr val="28C3DB"/>
              </a:solidFill>
              <a:latin typeface="Arial"/>
              <a:ea typeface="Arial"/>
              <a:cs typeface="Arial"/>
              <a:sym typeface="Arial"/>
            </a:endParaRPr>
          </a:p>
        </p:txBody>
      </p:sp>
      <p:sp>
        <p:nvSpPr>
          <p:cNvPr id="390" name="Google Shape;390;gacb8420447_0_0"/>
          <p:cNvSpPr txBox="1"/>
          <p:nvPr>
            <p:ph type="ctrTitle"/>
          </p:nvPr>
        </p:nvSpPr>
        <p:spPr>
          <a:xfrm>
            <a:off x="465775" y="454025"/>
            <a:ext cx="6609300" cy="231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pt-BR" sz="4000">
                <a:solidFill>
                  <a:srgbClr val="FFFFFF"/>
                </a:solidFill>
                <a:latin typeface="Quicksand"/>
                <a:ea typeface="Quicksand"/>
                <a:cs typeface="Quicksand"/>
                <a:sym typeface="Quicksand"/>
              </a:rPr>
              <a:t>3. POR QUE SE FALA TANTO EM DATA SCIENCE E MACHINE LEARNING?</a:t>
            </a:r>
            <a:endParaRPr sz="4000">
              <a:solidFill>
                <a:srgbClr val="FFFFFF"/>
              </a:solidFill>
              <a:latin typeface="Quicksand"/>
              <a:ea typeface="Quicksand"/>
              <a:cs typeface="Quicksand"/>
              <a:sym typeface="Quicksand"/>
            </a:endParaRPr>
          </a:p>
        </p:txBody>
      </p:sp>
      <p:pic>
        <p:nvPicPr>
          <p:cNvPr descr="TESTArtboard 1 copy 7@3x.png" id="391" name="Google Shape;391;gacb8420447_0_0"/>
          <p:cNvPicPr preferRelativeResize="0"/>
          <p:nvPr/>
        </p:nvPicPr>
        <p:blipFill rotWithShape="1">
          <a:blip r:embed="rId3">
            <a:alphaModFix/>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annie-spratt-294450.jpg" id="156" name="Google Shape;156;p2"/>
          <p:cNvPicPr preferRelativeResize="0"/>
          <p:nvPr/>
        </p:nvPicPr>
        <p:blipFill rotWithShape="1">
          <a:blip r:embed="rId3">
            <a:alphaModFix/>
          </a:blip>
          <a:srcRect b="4373" l="0" r="0" t="33482"/>
          <a:stretch/>
        </p:blipFill>
        <p:spPr>
          <a:xfrm>
            <a:off x="0" y="0"/>
            <a:ext cx="9144002" cy="3741952"/>
          </a:xfrm>
          <a:prstGeom prst="rect">
            <a:avLst/>
          </a:prstGeom>
          <a:noFill/>
          <a:ln>
            <a:noFill/>
          </a:ln>
        </p:spPr>
      </p:pic>
      <p:pic>
        <p:nvPicPr>
          <p:cNvPr descr="Brasao Horizontal UFC Policromatico.png" id="157" name="Google Shape;157;p2"/>
          <p:cNvPicPr preferRelativeResize="0"/>
          <p:nvPr/>
        </p:nvPicPr>
        <p:blipFill rotWithShape="1">
          <a:blip r:embed="rId4">
            <a:alphaModFix/>
          </a:blip>
          <a:srcRect b="0" l="0" r="0" t="0"/>
          <a:stretch/>
        </p:blipFill>
        <p:spPr>
          <a:xfrm>
            <a:off x="7828050" y="4266572"/>
            <a:ext cx="1085150" cy="325553"/>
          </a:xfrm>
          <a:prstGeom prst="rect">
            <a:avLst/>
          </a:prstGeom>
          <a:noFill/>
          <a:ln>
            <a:noFill/>
          </a:ln>
        </p:spPr>
      </p:pic>
      <p:pic>
        <p:nvPicPr>
          <p:cNvPr descr="2Artboard 1@2x.png" id="158" name="Google Shape;158;p2"/>
          <p:cNvPicPr preferRelativeResize="0"/>
          <p:nvPr/>
        </p:nvPicPr>
        <p:blipFill rotWithShape="1">
          <a:blip r:embed="rId5">
            <a:alphaModFix amt="88000"/>
          </a:blip>
          <a:srcRect b="0" l="0" r="0" t="0"/>
          <a:stretch/>
        </p:blipFill>
        <p:spPr>
          <a:xfrm>
            <a:off x="0" y="0"/>
            <a:ext cx="9144000" cy="3741952"/>
          </a:xfrm>
          <a:prstGeom prst="rect">
            <a:avLst/>
          </a:prstGeom>
          <a:noFill/>
          <a:ln>
            <a:noFill/>
          </a:ln>
        </p:spPr>
      </p:pic>
      <p:sp>
        <p:nvSpPr>
          <p:cNvPr id="159" name="Google Shape;159;p2"/>
          <p:cNvSpPr txBox="1"/>
          <p:nvPr>
            <p:ph type="ctrTitle"/>
          </p:nvPr>
        </p:nvSpPr>
        <p:spPr>
          <a:xfrm>
            <a:off x="200750" y="2080900"/>
            <a:ext cx="8785500" cy="154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pt-BR" sz="3500">
                <a:solidFill>
                  <a:srgbClr val="FFFFFF"/>
                </a:solidFill>
                <a:latin typeface="Quicksand"/>
                <a:ea typeface="Quicksand"/>
                <a:cs typeface="Quicksand"/>
                <a:sym typeface="Quicksand"/>
              </a:rPr>
              <a:t>PRIMEIROS PASSOS NO MUNDO DE DATA SCIENCE &amp; MACHINE LEARNING</a:t>
            </a:r>
            <a:endParaRPr b="1" sz="3500">
              <a:solidFill>
                <a:srgbClr val="FFFFFF"/>
              </a:solidFill>
              <a:latin typeface="Quicksand"/>
              <a:ea typeface="Quicksand"/>
              <a:cs typeface="Quicksand"/>
              <a:sym typeface="Quicksand"/>
            </a:endParaRPr>
          </a:p>
        </p:txBody>
      </p:sp>
      <p:pic>
        <p:nvPicPr>
          <p:cNvPr descr="logo ufc computação.png" id="160" name="Google Shape;160;p2"/>
          <p:cNvPicPr preferRelativeResize="0"/>
          <p:nvPr/>
        </p:nvPicPr>
        <p:blipFill rotWithShape="1">
          <a:blip r:embed="rId6">
            <a:alphaModFix/>
          </a:blip>
          <a:srcRect b="0" l="0" r="0" t="0"/>
          <a:stretch/>
        </p:blipFill>
        <p:spPr>
          <a:xfrm>
            <a:off x="6792302" y="4266575"/>
            <a:ext cx="847172" cy="325550"/>
          </a:xfrm>
          <a:prstGeom prst="rect">
            <a:avLst/>
          </a:prstGeom>
          <a:noFill/>
          <a:ln>
            <a:noFill/>
          </a:ln>
        </p:spPr>
      </p:pic>
      <p:pic>
        <p:nvPicPr>
          <p:cNvPr descr="LOGO OFICIAL MEDIDAS 2Artboard 9@3x.png" id="161" name="Google Shape;161;p2"/>
          <p:cNvPicPr preferRelativeResize="0"/>
          <p:nvPr/>
        </p:nvPicPr>
        <p:blipFill rotWithShape="1">
          <a:blip r:embed="rId7">
            <a:alphaModFix/>
          </a:blip>
          <a:srcRect b="0" l="0" r="0" t="0"/>
          <a:stretch/>
        </p:blipFill>
        <p:spPr>
          <a:xfrm>
            <a:off x="7828043" y="245850"/>
            <a:ext cx="1085150" cy="357150"/>
          </a:xfrm>
          <a:prstGeom prst="rect">
            <a:avLst/>
          </a:prstGeom>
          <a:noFill/>
          <a:ln>
            <a:noFill/>
          </a:ln>
        </p:spPr>
      </p:pic>
      <p:sp>
        <p:nvSpPr>
          <p:cNvPr id="162" name="Google Shape;162;p2"/>
          <p:cNvSpPr/>
          <p:nvPr/>
        </p:nvSpPr>
        <p:spPr>
          <a:xfrm>
            <a:off x="0" y="3709650"/>
            <a:ext cx="9144000" cy="855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7946dbaeda_0_376"/>
          <p:cNvSpPr txBox="1"/>
          <p:nvPr>
            <p:ph idx="2" type="body"/>
          </p:nvPr>
        </p:nvSpPr>
        <p:spPr>
          <a:xfrm>
            <a:off x="844425" y="1359600"/>
            <a:ext cx="68817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t/>
            </a:r>
            <a:endParaRPr b="1" sz="1800">
              <a:latin typeface="Quicksand"/>
              <a:ea typeface="Quicksand"/>
              <a:cs typeface="Quicksand"/>
              <a:sym typeface="Quicksand"/>
            </a:endParaRPr>
          </a:p>
          <a:p>
            <a:pPr indent="-342900" lvl="0" marL="457200" rtl="0" algn="l">
              <a:lnSpc>
                <a:spcPct val="100000"/>
              </a:lnSpc>
              <a:spcBef>
                <a:spcPts val="600"/>
              </a:spcBef>
              <a:spcAft>
                <a:spcPts val="0"/>
              </a:spcAft>
              <a:buClr>
                <a:srgbClr val="0DB7C4"/>
              </a:buClr>
              <a:buSzPts val="1800"/>
              <a:buFont typeface="Quicksand"/>
              <a:buChar char="▹"/>
            </a:pPr>
            <a:r>
              <a:rPr b="1" lang="pt-BR" sz="1800">
                <a:latin typeface="Quicksand"/>
                <a:ea typeface="Quicksand"/>
                <a:cs typeface="Quicksand"/>
                <a:sym typeface="Quicksand"/>
              </a:rPr>
              <a:t>Avanço de tecnologias</a:t>
            </a:r>
            <a:r>
              <a:rPr lang="pt-BR" sz="1800">
                <a:latin typeface="Quicksand"/>
                <a:ea typeface="Quicksand"/>
                <a:cs typeface="Quicksand"/>
                <a:sym typeface="Quicksand"/>
              </a:rPr>
              <a:t> de localização e a </a:t>
            </a:r>
            <a:r>
              <a:rPr b="1" lang="pt-BR" sz="1800">
                <a:latin typeface="Quicksand"/>
                <a:ea typeface="Quicksand"/>
                <a:cs typeface="Quicksand"/>
                <a:sym typeface="Quicksand"/>
              </a:rPr>
              <a:t>redução dos custos </a:t>
            </a:r>
            <a:r>
              <a:rPr b="1" lang="pt-BR" sz="1800">
                <a:latin typeface="Quicksand"/>
                <a:ea typeface="Quicksand"/>
                <a:cs typeface="Quicksand"/>
                <a:sym typeface="Quicksand"/>
              </a:rPr>
              <a:t>= </a:t>
            </a:r>
            <a:r>
              <a:rPr b="1" lang="pt-BR" sz="2500">
                <a:latin typeface="Quicksand"/>
                <a:ea typeface="Quicksand"/>
                <a:cs typeface="Quicksand"/>
                <a:sym typeface="Quicksand"/>
              </a:rPr>
              <a:t>HABEMUS DADOS!!!</a:t>
            </a:r>
            <a:endParaRPr sz="1800">
              <a:latin typeface="Quicksand"/>
              <a:ea typeface="Quicksand"/>
              <a:cs typeface="Quicksand"/>
              <a:sym typeface="Quicksand"/>
            </a:endParaRPr>
          </a:p>
          <a:p>
            <a:pPr indent="-342900" lvl="1" marL="914400" rtl="0" algn="l">
              <a:lnSpc>
                <a:spcPct val="100000"/>
              </a:lnSpc>
              <a:spcBef>
                <a:spcPts val="600"/>
              </a:spcBef>
              <a:spcAft>
                <a:spcPts val="0"/>
              </a:spcAft>
              <a:buClr>
                <a:srgbClr val="0DB7C4"/>
              </a:buClr>
              <a:buSzPts val="1800"/>
              <a:buFont typeface="Quicksand"/>
              <a:buChar char="▸"/>
            </a:pPr>
            <a:r>
              <a:rPr lang="pt-BR" sz="1800">
                <a:latin typeface="Quicksand"/>
                <a:ea typeface="Quicksand"/>
                <a:cs typeface="Quicksand"/>
                <a:sym typeface="Quicksand"/>
              </a:rPr>
              <a:t>Fenômeno Big Data</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Como vimos...</a:t>
            </a:r>
            <a:endParaRPr sz="1800">
              <a:latin typeface="Quicksand"/>
              <a:ea typeface="Quicksand"/>
              <a:cs typeface="Quicksand"/>
              <a:sym typeface="Quicksand"/>
            </a:endParaRPr>
          </a:p>
          <a:p>
            <a:pPr indent="-342900" lvl="1" marL="9144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Alternativa para </a:t>
            </a:r>
            <a:r>
              <a:rPr b="1" lang="pt-BR" sz="1800">
                <a:latin typeface="Quicksand"/>
                <a:ea typeface="Quicksand"/>
                <a:cs typeface="Quicksand"/>
                <a:sym typeface="Quicksand"/>
              </a:rPr>
              <a:t>obter conhecimento e automatizar tarefas de forma eficiente</a:t>
            </a:r>
            <a:r>
              <a:rPr lang="pt-BR" sz="1800">
                <a:latin typeface="Quicksand"/>
                <a:ea typeface="Quicksand"/>
                <a:cs typeface="Quicksand"/>
                <a:sym typeface="Quicksand"/>
              </a:rPr>
              <a:t>.</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Tomar </a:t>
            </a:r>
            <a:r>
              <a:rPr b="1" lang="pt-BR" sz="1800">
                <a:latin typeface="Quicksand"/>
                <a:ea typeface="Quicksand"/>
                <a:cs typeface="Quicksand"/>
                <a:sym typeface="Quicksand"/>
              </a:rPr>
              <a:t>decisões mais </a:t>
            </a:r>
            <a:r>
              <a:rPr b="1" lang="pt-BR" sz="1800">
                <a:latin typeface="Quicksand"/>
                <a:ea typeface="Quicksand"/>
                <a:cs typeface="Quicksand"/>
                <a:sym typeface="Quicksand"/>
              </a:rPr>
              <a:t>assertivas</a:t>
            </a:r>
            <a:r>
              <a:rPr b="1" lang="pt-BR" sz="1800">
                <a:latin typeface="Quicksand"/>
                <a:ea typeface="Quicksand"/>
                <a:cs typeface="Quicksand"/>
                <a:sym typeface="Quicksand"/>
              </a:rPr>
              <a:t> por meio de dados</a:t>
            </a:r>
            <a:r>
              <a:rPr lang="pt-BR" sz="1800">
                <a:latin typeface="Quicksand"/>
                <a:ea typeface="Quicksand"/>
                <a:cs typeface="Quicksand"/>
                <a:sym typeface="Quicksand"/>
              </a:rPr>
              <a:t>!</a:t>
            </a:r>
            <a:endParaRPr sz="1800">
              <a:latin typeface="Quicksand"/>
              <a:ea typeface="Quicksand"/>
              <a:cs typeface="Quicksand"/>
              <a:sym typeface="Quicksand"/>
            </a:endParaRPr>
          </a:p>
        </p:txBody>
      </p:sp>
      <p:sp>
        <p:nvSpPr>
          <p:cNvPr id="397" name="Google Shape;397;g7946dbaeda_0_37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398" name="Google Shape;398;g7946dbaeda_0_376"/>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399" name="Google Shape;399;g7946dbaeda_0_376"/>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adcb6c72ce_0_147"/>
          <p:cNvSpPr txBox="1"/>
          <p:nvPr>
            <p:ph type="ctrTitle"/>
          </p:nvPr>
        </p:nvSpPr>
        <p:spPr>
          <a:xfrm>
            <a:off x="311708" y="1258200"/>
            <a:ext cx="8520600" cy="205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pt-BR" sz="2800">
                <a:solidFill>
                  <a:srgbClr val="415665"/>
                </a:solidFill>
                <a:latin typeface="Quicksand"/>
                <a:ea typeface="Quicksand"/>
                <a:cs typeface="Quicksand"/>
                <a:sym typeface="Quicksand"/>
              </a:rPr>
              <a:t>e vocês, já trabalharam com dados?</a:t>
            </a:r>
            <a:endParaRPr i="1" sz="1000">
              <a:solidFill>
                <a:srgbClr val="415665"/>
              </a:solidFill>
              <a:latin typeface="Quicksand"/>
              <a:ea typeface="Quicksand"/>
              <a:cs typeface="Quicksand"/>
              <a:sym typeface="Quicksand"/>
            </a:endParaRPr>
          </a:p>
        </p:txBody>
      </p:sp>
      <p:pic>
        <p:nvPicPr>
          <p:cNvPr descr="TESTArtboard 1 copy 7@3x.png" id="405" name="Google Shape;405;gadcb6c72ce_0_147"/>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
        <p:nvSpPr>
          <p:cNvPr id="406" name="Google Shape;406;gadcb6c72ce_0_14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sz="2400">
                <a:solidFill>
                  <a:srgbClr val="28C3DB"/>
                </a:solidFill>
                <a:latin typeface="Dosis"/>
                <a:ea typeface="Dosis"/>
                <a:cs typeface="Dosis"/>
                <a:sym typeface="Dosis"/>
              </a:rPr>
              <a:t>‹#›</a:t>
            </a:fld>
            <a:endParaRPr sz="2400">
              <a:solidFill>
                <a:srgbClr val="28C3DB"/>
              </a:solidFill>
              <a:latin typeface="Dosis"/>
              <a:ea typeface="Dosis"/>
              <a:cs typeface="Dosis"/>
              <a:sym typeface="Dosi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adcb6c72ce_0_153"/>
          <p:cNvSpPr txBox="1"/>
          <p:nvPr>
            <p:ph type="ctrTitle"/>
          </p:nvPr>
        </p:nvSpPr>
        <p:spPr>
          <a:xfrm>
            <a:off x="311708" y="1258200"/>
            <a:ext cx="8520600" cy="205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pt-BR" sz="2800">
                <a:solidFill>
                  <a:srgbClr val="415665"/>
                </a:solidFill>
                <a:latin typeface="Quicksand"/>
                <a:ea typeface="Quicksand"/>
                <a:cs typeface="Quicksand"/>
                <a:sym typeface="Quicksand"/>
              </a:rPr>
              <a:t>e vocês, já trabalharam com dados?</a:t>
            </a:r>
            <a:endParaRPr sz="2800">
              <a:solidFill>
                <a:srgbClr val="415665"/>
              </a:solidFill>
              <a:latin typeface="Quicksand"/>
              <a:ea typeface="Quicksand"/>
              <a:cs typeface="Quicksand"/>
              <a:sym typeface="Quicksand"/>
            </a:endParaRPr>
          </a:p>
          <a:p>
            <a:pPr indent="0" lvl="0" marL="0" rtl="0" algn="l">
              <a:spcBef>
                <a:spcPts val="600"/>
              </a:spcBef>
              <a:spcAft>
                <a:spcPts val="0"/>
              </a:spcAft>
              <a:buNone/>
            </a:pPr>
            <a:r>
              <a:rPr lang="pt-BR" sz="2800">
                <a:solidFill>
                  <a:srgbClr val="415665"/>
                </a:solidFill>
                <a:latin typeface="Quicksand"/>
                <a:ea typeface="Quicksand"/>
                <a:cs typeface="Quicksand"/>
                <a:sym typeface="Quicksand"/>
              </a:rPr>
              <a:t>já precisaram executar alguma das etapas citadas de Data Science?</a:t>
            </a:r>
            <a:endParaRPr sz="2800">
              <a:solidFill>
                <a:srgbClr val="415665"/>
              </a:solidFill>
              <a:latin typeface="Quicksand"/>
              <a:ea typeface="Quicksand"/>
              <a:cs typeface="Quicksand"/>
              <a:sym typeface="Quicksand"/>
            </a:endParaRPr>
          </a:p>
        </p:txBody>
      </p:sp>
      <p:pic>
        <p:nvPicPr>
          <p:cNvPr descr="TESTArtboard 1 copy 7@3x.png" id="412" name="Google Shape;412;gadcb6c72ce_0_153"/>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
        <p:nvSpPr>
          <p:cNvPr id="413" name="Google Shape;413;gadcb6c72ce_0_153"/>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sz="2400">
                <a:solidFill>
                  <a:srgbClr val="28C3DB"/>
                </a:solidFill>
                <a:latin typeface="Dosis"/>
                <a:ea typeface="Dosis"/>
                <a:cs typeface="Dosis"/>
                <a:sym typeface="Dosis"/>
              </a:rPr>
              <a:t>‹#›</a:t>
            </a:fld>
            <a:endParaRPr sz="2400">
              <a:solidFill>
                <a:srgbClr val="28C3DB"/>
              </a:solidFill>
              <a:latin typeface="Dosis"/>
              <a:ea typeface="Dosis"/>
              <a:cs typeface="Dosis"/>
              <a:sym typeface="Dosi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adcb6c72ce_0_159"/>
          <p:cNvSpPr txBox="1"/>
          <p:nvPr>
            <p:ph type="ctrTitle"/>
          </p:nvPr>
        </p:nvSpPr>
        <p:spPr>
          <a:xfrm>
            <a:off x="311708" y="1258200"/>
            <a:ext cx="8520600" cy="205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pt-BR" sz="2800">
                <a:solidFill>
                  <a:srgbClr val="415665"/>
                </a:solidFill>
                <a:latin typeface="Quicksand"/>
                <a:ea typeface="Quicksand"/>
                <a:cs typeface="Quicksand"/>
                <a:sym typeface="Quicksand"/>
              </a:rPr>
              <a:t>Bem, são inúmeras as aplicações das técnicas desenvolvidas e o tamanho do seu </a:t>
            </a:r>
            <a:endParaRPr sz="2800">
              <a:solidFill>
                <a:srgbClr val="415665"/>
              </a:solidFill>
              <a:latin typeface="Quicksand"/>
              <a:ea typeface="Quicksand"/>
              <a:cs typeface="Quicksand"/>
              <a:sym typeface="Quicksand"/>
            </a:endParaRPr>
          </a:p>
          <a:p>
            <a:pPr indent="0" lvl="0" marL="0" rtl="0" algn="l">
              <a:spcBef>
                <a:spcPts val="600"/>
              </a:spcBef>
              <a:spcAft>
                <a:spcPts val="0"/>
              </a:spcAft>
              <a:buNone/>
            </a:pPr>
            <a:r>
              <a:rPr b="1" lang="pt-BR" sz="2800">
                <a:solidFill>
                  <a:srgbClr val="415665"/>
                </a:solidFill>
                <a:latin typeface="Quicksand"/>
                <a:ea typeface="Quicksand"/>
                <a:cs typeface="Quicksand"/>
                <a:sym typeface="Quicksand"/>
              </a:rPr>
              <a:t>impacto na ciência, mercado e sociedade!</a:t>
            </a:r>
            <a:endParaRPr b="1" sz="2800">
              <a:solidFill>
                <a:srgbClr val="415665"/>
              </a:solidFill>
              <a:latin typeface="Quicksand"/>
              <a:ea typeface="Quicksand"/>
              <a:cs typeface="Quicksand"/>
              <a:sym typeface="Quicksand"/>
            </a:endParaRPr>
          </a:p>
        </p:txBody>
      </p:sp>
      <p:pic>
        <p:nvPicPr>
          <p:cNvPr descr="TESTArtboard 1 copy 7@3x.png" id="419" name="Google Shape;419;gadcb6c72ce_0_159"/>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
        <p:nvSpPr>
          <p:cNvPr id="420" name="Google Shape;420;gadcb6c72ce_0_15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sz="2400">
                <a:solidFill>
                  <a:srgbClr val="28C3DB"/>
                </a:solidFill>
                <a:latin typeface="Dosis"/>
                <a:ea typeface="Dosis"/>
                <a:cs typeface="Dosis"/>
                <a:sym typeface="Dosis"/>
              </a:rPr>
              <a:t>‹#›</a:t>
            </a:fld>
            <a:endParaRPr sz="2400">
              <a:solidFill>
                <a:srgbClr val="28C3DB"/>
              </a:solidFill>
              <a:latin typeface="Dosis"/>
              <a:ea typeface="Dosis"/>
              <a:cs typeface="Dosis"/>
              <a:sym typeface="Dosis"/>
            </a:endParaRPr>
          </a:p>
        </p:txBody>
      </p:sp>
      <p:pic>
        <p:nvPicPr>
          <p:cNvPr id="421" name="Google Shape;421;gadcb6c72ce_0_159"/>
          <p:cNvPicPr preferRelativeResize="0"/>
          <p:nvPr/>
        </p:nvPicPr>
        <p:blipFill>
          <a:blip r:embed="rId4">
            <a:alphaModFix/>
          </a:blip>
          <a:stretch>
            <a:fillRect/>
          </a:stretch>
        </p:blipFill>
        <p:spPr>
          <a:xfrm>
            <a:off x="5819900" y="3260425"/>
            <a:ext cx="2645700" cy="1821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adcb6c72ce_0_210"/>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427" name="Google Shape;427;gadcb6c72ce_0_210"/>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id="428" name="Google Shape;428;gadcb6c72ce_0_210"/>
          <p:cNvPicPr preferRelativeResize="0"/>
          <p:nvPr/>
        </p:nvPicPr>
        <p:blipFill rotWithShape="1">
          <a:blip r:embed="rId3">
            <a:alphaModFix/>
          </a:blip>
          <a:srcRect b="0" l="14900" r="45699" t="70567"/>
          <a:stretch/>
        </p:blipFill>
        <p:spPr>
          <a:xfrm>
            <a:off x="1539473" y="3338614"/>
            <a:ext cx="1509852" cy="1673136"/>
          </a:xfrm>
          <a:prstGeom prst="rect">
            <a:avLst/>
          </a:prstGeom>
          <a:noFill/>
          <a:ln>
            <a:noFill/>
          </a:ln>
        </p:spPr>
      </p:pic>
      <p:pic>
        <p:nvPicPr>
          <p:cNvPr id="429" name="Google Shape;429;gadcb6c72ce_0_210"/>
          <p:cNvPicPr preferRelativeResize="0"/>
          <p:nvPr/>
        </p:nvPicPr>
        <p:blipFill rotWithShape="1">
          <a:blip r:embed="rId3">
            <a:alphaModFix/>
          </a:blip>
          <a:srcRect b="57019" l="12449" r="49937" t="13672"/>
          <a:stretch/>
        </p:blipFill>
        <p:spPr>
          <a:xfrm>
            <a:off x="1491350" y="1420400"/>
            <a:ext cx="1447495" cy="1673136"/>
          </a:xfrm>
          <a:prstGeom prst="rect">
            <a:avLst/>
          </a:prstGeom>
          <a:noFill/>
          <a:ln>
            <a:noFill/>
          </a:ln>
        </p:spPr>
      </p:pic>
      <p:pic>
        <p:nvPicPr>
          <p:cNvPr id="430" name="Google Shape;430;gadcb6c72ce_0_210"/>
          <p:cNvPicPr preferRelativeResize="0"/>
          <p:nvPr/>
        </p:nvPicPr>
        <p:blipFill rotWithShape="1">
          <a:blip r:embed="rId3">
            <a:alphaModFix/>
          </a:blip>
          <a:srcRect b="30228" l="13614" r="45587" t="43148"/>
          <a:stretch/>
        </p:blipFill>
        <p:spPr>
          <a:xfrm>
            <a:off x="3672525" y="3340100"/>
            <a:ext cx="1605475" cy="1571466"/>
          </a:xfrm>
          <a:prstGeom prst="rect">
            <a:avLst/>
          </a:prstGeom>
          <a:noFill/>
          <a:ln>
            <a:noFill/>
          </a:ln>
        </p:spPr>
      </p:pic>
      <p:pic>
        <p:nvPicPr>
          <p:cNvPr id="431" name="Google Shape;431;gadcb6c72ce_0_210"/>
          <p:cNvPicPr preferRelativeResize="0"/>
          <p:nvPr/>
        </p:nvPicPr>
        <p:blipFill rotWithShape="1">
          <a:blip r:embed="rId3">
            <a:alphaModFix/>
          </a:blip>
          <a:srcRect b="66070" l="49971" r="12133" t="7103"/>
          <a:stretch/>
        </p:blipFill>
        <p:spPr>
          <a:xfrm>
            <a:off x="3647425" y="1466650"/>
            <a:ext cx="1605475" cy="1704802"/>
          </a:xfrm>
          <a:prstGeom prst="rect">
            <a:avLst/>
          </a:prstGeom>
          <a:noFill/>
          <a:ln>
            <a:noFill/>
          </a:ln>
        </p:spPr>
      </p:pic>
      <p:pic>
        <p:nvPicPr>
          <p:cNvPr id="432" name="Google Shape;432;gadcb6c72ce_0_210"/>
          <p:cNvPicPr preferRelativeResize="0"/>
          <p:nvPr/>
        </p:nvPicPr>
        <p:blipFill rotWithShape="1">
          <a:blip r:embed="rId3">
            <a:alphaModFix/>
          </a:blip>
          <a:srcRect b="7425" l="54079" r="0" t="62166"/>
          <a:stretch/>
        </p:blipFill>
        <p:spPr>
          <a:xfrm>
            <a:off x="5901200" y="3340100"/>
            <a:ext cx="1682925" cy="1671649"/>
          </a:xfrm>
          <a:prstGeom prst="rect">
            <a:avLst/>
          </a:prstGeom>
          <a:noFill/>
          <a:ln>
            <a:noFill/>
          </a:ln>
        </p:spPr>
      </p:pic>
      <p:pic>
        <p:nvPicPr>
          <p:cNvPr id="433" name="Google Shape;433;gadcb6c72ce_0_210"/>
          <p:cNvPicPr preferRelativeResize="0"/>
          <p:nvPr/>
        </p:nvPicPr>
        <p:blipFill rotWithShape="1">
          <a:blip r:embed="rId3">
            <a:alphaModFix/>
          </a:blip>
          <a:srcRect b="38577" l="54079" r="0" t="33650"/>
          <a:stretch/>
        </p:blipFill>
        <p:spPr>
          <a:xfrm>
            <a:off x="5775975" y="1462924"/>
            <a:ext cx="1791856" cy="1625500"/>
          </a:xfrm>
          <a:prstGeom prst="rect">
            <a:avLst/>
          </a:prstGeom>
          <a:noFill/>
          <a:ln>
            <a:noFill/>
          </a:ln>
        </p:spPr>
      </p:pic>
      <p:pic>
        <p:nvPicPr>
          <p:cNvPr descr="TESTArtboard 1 copy 7@3x.png" id="434" name="Google Shape;434;gadcb6c72ce_0_210"/>
          <p:cNvPicPr preferRelativeResize="0"/>
          <p:nvPr/>
        </p:nvPicPr>
        <p:blipFill rotWithShape="1">
          <a:blip r:embed="rId4">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adcb6c72ce_0_224"/>
          <p:cNvSpPr txBox="1"/>
          <p:nvPr>
            <p:ph idx="2" type="body"/>
          </p:nvPr>
        </p:nvSpPr>
        <p:spPr>
          <a:xfrm>
            <a:off x="844425" y="1359600"/>
            <a:ext cx="3913200" cy="28830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600"/>
              </a:spcBef>
              <a:spcAft>
                <a:spcPts val="0"/>
              </a:spcAft>
              <a:buSzPts val="1700"/>
              <a:buFont typeface="Quicksand"/>
              <a:buChar char="▹"/>
            </a:pPr>
            <a:r>
              <a:rPr b="1" lang="pt-BR" sz="1700">
                <a:latin typeface="Quicksand"/>
                <a:ea typeface="Quicksand"/>
                <a:cs typeface="Quicksand"/>
                <a:sym typeface="Quicksand"/>
              </a:rPr>
              <a:t>Agricultura</a:t>
            </a:r>
            <a:endParaRPr b="1" sz="1700">
              <a:latin typeface="Quicksand"/>
              <a:ea typeface="Quicksand"/>
              <a:cs typeface="Quicksand"/>
              <a:sym typeface="Quicksand"/>
            </a:endParaRPr>
          </a:p>
          <a:p>
            <a:pPr indent="-336550" lvl="1" marL="914400" rtl="0" algn="l">
              <a:lnSpc>
                <a:spcPct val="100000"/>
              </a:lnSpc>
              <a:spcBef>
                <a:spcPts val="600"/>
              </a:spcBef>
              <a:spcAft>
                <a:spcPts val="0"/>
              </a:spcAft>
              <a:buSzPts val="1700"/>
              <a:buFont typeface="Quicksand"/>
              <a:buChar char="▸"/>
            </a:pPr>
            <a:r>
              <a:rPr lang="pt-BR" sz="1700">
                <a:latin typeface="Quicksand"/>
                <a:ea typeface="Quicksand"/>
                <a:cs typeface="Quicksand"/>
                <a:sym typeface="Quicksand"/>
              </a:rPr>
              <a:t>Monitoramento de mudança de clima</a:t>
            </a:r>
            <a:endParaRPr sz="1700">
              <a:latin typeface="Quicksand"/>
              <a:ea typeface="Quicksand"/>
              <a:cs typeface="Quicksand"/>
              <a:sym typeface="Quicksand"/>
            </a:endParaRPr>
          </a:p>
          <a:p>
            <a:pPr indent="-336550" lvl="1" marL="914400" rtl="0" algn="l">
              <a:lnSpc>
                <a:spcPct val="100000"/>
              </a:lnSpc>
              <a:spcBef>
                <a:spcPts val="600"/>
              </a:spcBef>
              <a:spcAft>
                <a:spcPts val="0"/>
              </a:spcAft>
              <a:buSzPts val="1700"/>
              <a:buFont typeface="Quicksand"/>
              <a:buChar char="▸"/>
            </a:pPr>
            <a:r>
              <a:rPr lang="pt-BR" sz="1700">
                <a:latin typeface="Quicksand"/>
                <a:ea typeface="Quicksand"/>
                <a:cs typeface="Quicksand"/>
                <a:sym typeface="Quicksand"/>
              </a:rPr>
              <a:t>Predições de colheitas</a:t>
            </a:r>
            <a:endParaRPr sz="1700">
              <a:latin typeface="Quicksand"/>
              <a:ea typeface="Quicksand"/>
              <a:cs typeface="Quicksand"/>
              <a:sym typeface="Quicksand"/>
            </a:endParaRPr>
          </a:p>
          <a:p>
            <a:pPr indent="-336550" lvl="0" marL="457200" rtl="0" algn="l">
              <a:lnSpc>
                <a:spcPct val="100000"/>
              </a:lnSpc>
              <a:spcBef>
                <a:spcPts val="600"/>
              </a:spcBef>
              <a:spcAft>
                <a:spcPts val="0"/>
              </a:spcAft>
              <a:buSzPts val="1700"/>
              <a:buFont typeface="Quicksand"/>
              <a:buChar char="▹"/>
            </a:pPr>
            <a:r>
              <a:rPr b="1" lang="pt-BR" sz="1700">
                <a:latin typeface="Quicksand"/>
                <a:ea typeface="Quicksand"/>
                <a:cs typeface="Quicksand"/>
                <a:sym typeface="Quicksand"/>
              </a:rPr>
              <a:t>Educação</a:t>
            </a:r>
            <a:endParaRPr b="1" sz="1700">
              <a:latin typeface="Quicksand"/>
              <a:ea typeface="Quicksand"/>
              <a:cs typeface="Quicksand"/>
              <a:sym typeface="Quicksand"/>
            </a:endParaRPr>
          </a:p>
          <a:p>
            <a:pPr indent="-336550" lvl="1" marL="914400" rtl="0" algn="l">
              <a:lnSpc>
                <a:spcPct val="100000"/>
              </a:lnSpc>
              <a:spcBef>
                <a:spcPts val="600"/>
              </a:spcBef>
              <a:spcAft>
                <a:spcPts val="0"/>
              </a:spcAft>
              <a:buSzPts val="1700"/>
              <a:buFont typeface="Quicksand"/>
              <a:buChar char="▸"/>
            </a:pPr>
            <a:r>
              <a:rPr lang="pt-BR" sz="1700">
                <a:latin typeface="Quicksand"/>
                <a:ea typeface="Quicksand"/>
                <a:cs typeface="Quicksand"/>
                <a:sym typeface="Quicksand"/>
              </a:rPr>
              <a:t>Monitoramento de requerimentos</a:t>
            </a:r>
            <a:endParaRPr sz="1700">
              <a:latin typeface="Quicksand"/>
              <a:ea typeface="Quicksand"/>
              <a:cs typeface="Quicksand"/>
              <a:sym typeface="Quicksand"/>
            </a:endParaRPr>
          </a:p>
          <a:p>
            <a:pPr indent="-336550" lvl="1" marL="914400" rtl="0" algn="l">
              <a:lnSpc>
                <a:spcPct val="100000"/>
              </a:lnSpc>
              <a:spcBef>
                <a:spcPts val="600"/>
              </a:spcBef>
              <a:spcAft>
                <a:spcPts val="0"/>
              </a:spcAft>
              <a:buSzPts val="1700"/>
              <a:buFont typeface="Quicksand"/>
              <a:buChar char="▸"/>
            </a:pPr>
            <a:r>
              <a:rPr lang="pt-BR" sz="1700">
                <a:latin typeface="Quicksand"/>
                <a:ea typeface="Quicksand"/>
                <a:cs typeface="Quicksand"/>
                <a:sym typeface="Quicksand"/>
              </a:rPr>
              <a:t>Monitoramento de evasão de alunos</a:t>
            </a:r>
            <a:endParaRPr sz="1700">
              <a:latin typeface="Quicksand"/>
              <a:ea typeface="Quicksand"/>
              <a:cs typeface="Quicksand"/>
              <a:sym typeface="Quicksand"/>
            </a:endParaRPr>
          </a:p>
        </p:txBody>
      </p:sp>
      <p:sp>
        <p:nvSpPr>
          <p:cNvPr id="440" name="Google Shape;440;gadcb6c72ce_0_224"/>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441" name="Google Shape;441;gadcb6c72ce_0_224"/>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442" name="Google Shape;442;gadcb6c72ce_0_224"/>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sp>
        <p:nvSpPr>
          <p:cNvPr id="443" name="Google Shape;443;gadcb6c72ce_0_224"/>
          <p:cNvSpPr txBox="1"/>
          <p:nvPr>
            <p:ph idx="2" type="body"/>
          </p:nvPr>
        </p:nvSpPr>
        <p:spPr>
          <a:xfrm>
            <a:off x="4814375" y="1446425"/>
            <a:ext cx="3768000" cy="28830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600"/>
              </a:spcBef>
              <a:spcAft>
                <a:spcPts val="0"/>
              </a:spcAft>
              <a:buSzPts val="1700"/>
              <a:buFont typeface="Quicksand"/>
              <a:buChar char="▹"/>
            </a:pPr>
            <a:r>
              <a:rPr b="1" lang="pt-BR" sz="1700">
                <a:latin typeface="Quicksand"/>
                <a:ea typeface="Quicksand"/>
                <a:cs typeface="Quicksand"/>
                <a:sym typeface="Quicksand"/>
              </a:rPr>
              <a:t>Marketing Digital</a:t>
            </a:r>
            <a:endParaRPr b="1" sz="1700">
              <a:latin typeface="Quicksand"/>
              <a:ea typeface="Quicksand"/>
              <a:cs typeface="Quicksand"/>
              <a:sym typeface="Quicksand"/>
            </a:endParaRPr>
          </a:p>
          <a:p>
            <a:pPr indent="-336550" lvl="1" marL="914400" rtl="0" algn="l">
              <a:lnSpc>
                <a:spcPct val="100000"/>
              </a:lnSpc>
              <a:spcBef>
                <a:spcPts val="600"/>
              </a:spcBef>
              <a:spcAft>
                <a:spcPts val="0"/>
              </a:spcAft>
              <a:buSzPts val="1700"/>
              <a:buFont typeface="Quicksand"/>
              <a:buChar char="▸"/>
            </a:pPr>
            <a:r>
              <a:rPr lang="pt-BR" sz="1700">
                <a:latin typeface="Quicksand"/>
                <a:ea typeface="Quicksand"/>
                <a:cs typeface="Quicksand"/>
                <a:sym typeface="Quicksand"/>
              </a:rPr>
              <a:t>Análise de engajamento</a:t>
            </a:r>
            <a:endParaRPr sz="1700">
              <a:latin typeface="Quicksand"/>
              <a:ea typeface="Quicksand"/>
              <a:cs typeface="Quicksand"/>
              <a:sym typeface="Quicksand"/>
            </a:endParaRPr>
          </a:p>
          <a:p>
            <a:pPr indent="-336550" lvl="1" marL="914400" rtl="0" algn="l">
              <a:lnSpc>
                <a:spcPct val="100000"/>
              </a:lnSpc>
              <a:spcBef>
                <a:spcPts val="600"/>
              </a:spcBef>
              <a:spcAft>
                <a:spcPts val="0"/>
              </a:spcAft>
              <a:buSzPts val="1700"/>
              <a:buFont typeface="Quicksand"/>
              <a:buChar char="▸"/>
            </a:pPr>
            <a:r>
              <a:rPr lang="pt-BR" sz="1700">
                <a:latin typeface="Quicksand"/>
                <a:ea typeface="Quicksand"/>
                <a:cs typeface="Quicksand"/>
                <a:sym typeface="Quicksand"/>
              </a:rPr>
              <a:t>Recomendação</a:t>
            </a:r>
            <a:endParaRPr sz="1700">
              <a:latin typeface="Quicksand"/>
              <a:ea typeface="Quicksand"/>
              <a:cs typeface="Quicksand"/>
              <a:sym typeface="Quicksand"/>
            </a:endParaRPr>
          </a:p>
          <a:p>
            <a:pPr indent="-336550" lvl="1" marL="914400" rtl="0" algn="l">
              <a:lnSpc>
                <a:spcPct val="100000"/>
              </a:lnSpc>
              <a:spcBef>
                <a:spcPts val="600"/>
              </a:spcBef>
              <a:spcAft>
                <a:spcPts val="0"/>
              </a:spcAft>
              <a:buSzPts val="1700"/>
              <a:buFont typeface="Quicksand"/>
              <a:buChar char="▸"/>
            </a:pPr>
            <a:r>
              <a:rPr lang="pt-BR" sz="1700">
                <a:latin typeface="Quicksand"/>
                <a:ea typeface="Quicksand"/>
                <a:cs typeface="Quicksand"/>
                <a:sym typeface="Quicksand"/>
              </a:rPr>
              <a:t>Comparação de preços</a:t>
            </a:r>
            <a:endParaRPr sz="1700">
              <a:latin typeface="Quicksand"/>
              <a:ea typeface="Quicksand"/>
              <a:cs typeface="Quicksand"/>
              <a:sym typeface="Quicksand"/>
            </a:endParaRPr>
          </a:p>
          <a:p>
            <a:pPr indent="-336550" lvl="0" marL="457200" rtl="0" algn="l">
              <a:lnSpc>
                <a:spcPct val="100000"/>
              </a:lnSpc>
              <a:spcBef>
                <a:spcPts val="600"/>
              </a:spcBef>
              <a:spcAft>
                <a:spcPts val="0"/>
              </a:spcAft>
              <a:buSzPts val="1700"/>
              <a:buFont typeface="Quicksand"/>
              <a:buChar char="▹"/>
            </a:pPr>
            <a:r>
              <a:rPr b="1" lang="pt-BR" sz="1700">
                <a:latin typeface="Quicksand"/>
                <a:ea typeface="Quicksand"/>
                <a:cs typeface="Quicksand"/>
                <a:sym typeface="Quicksand"/>
              </a:rPr>
              <a:t>Geração de energia renovável</a:t>
            </a:r>
            <a:endParaRPr b="1" sz="1700">
              <a:latin typeface="Quicksand"/>
              <a:ea typeface="Quicksand"/>
              <a:cs typeface="Quicksand"/>
              <a:sym typeface="Quicksand"/>
            </a:endParaRPr>
          </a:p>
          <a:p>
            <a:pPr indent="-336550" lvl="1" marL="914400" rtl="0" algn="l">
              <a:lnSpc>
                <a:spcPct val="100000"/>
              </a:lnSpc>
              <a:spcBef>
                <a:spcPts val="600"/>
              </a:spcBef>
              <a:spcAft>
                <a:spcPts val="0"/>
              </a:spcAft>
              <a:buSzPts val="1700"/>
              <a:buFont typeface="Quicksand"/>
              <a:buChar char="▸"/>
            </a:pPr>
            <a:r>
              <a:rPr lang="pt-BR" sz="1700">
                <a:latin typeface="Quicksand"/>
                <a:ea typeface="Quicksand"/>
                <a:cs typeface="Quicksand"/>
                <a:sym typeface="Quicksand"/>
              </a:rPr>
              <a:t>Predição de clima</a:t>
            </a:r>
            <a:endParaRPr sz="1700">
              <a:latin typeface="Quicksand"/>
              <a:ea typeface="Quicksand"/>
              <a:cs typeface="Quicksand"/>
              <a:sym typeface="Quicksand"/>
            </a:endParaRPr>
          </a:p>
          <a:p>
            <a:pPr indent="-336550" lvl="1" marL="914400" rtl="0" algn="l">
              <a:lnSpc>
                <a:spcPct val="100000"/>
              </a:lnSpc>
              <a:spcBef>
                <a:spcPts val="600"/>
              </a:spcBef>
              <a:spcAft>
                <a:spcPts val="0"/>
              </a:spcAft>
              <a:buSzPts val="1700"/>
              <a:buFont typeface="Quicksand"/>
              <a:buChar char="▸"/>
            </a:pPr>
            <a:r>
              <a:rPr lang="pt-BR" sz="1700">
                <a:latin typeface="Quicksand"/>
                <a:ea typeface="Quicksand"/>
                <a:cs typeface="Quicksand"/>
                <a:sym typeface="Quicksand"/>
              </a:rPr>
              <a:t>Análise de melhores locais para investir</a:t>
            </a:r>
            <a:endParaRPr sz="1700">
              <a:latin typeface="Quicksand"/>
              <a:ea typeface="Quicksand"/>
              <a:cs typeface="Quicksand"/>
              <a:sym typeface="Quicksa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adcb6c72ce_0_245"/>
          <p:cNvSpPr txBox="1"/>
          <p:nvPr>
            <p:ph idx="2" type="body"/>
          </p:nvPr>
        </p:nvSpPr>
        <p:spPr>
          <a:xfrm>
            <a:off x="844425" y="1359600"/>
            <a:ext cx="67983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Soluções que já acompanhei/participei</a:t>
            </a:r>
            <a:endParaRPr b="1">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Exploração de Petróleo - Petrobrás</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Auxílio da inteligência da segurança pública - SSPDS Ceará e Ministério da Justiça</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Transformação Digital - Governo do Ceará</a:t>
            </a:r>
            <a:endParaRPr>
              <a:latin typeface="Quicksand"/>
              <a:ea typeface="Quicksand"/>
              <a:cs typeface="Quicksand"/>
              <a:sym typeface="Quicksand"/>
            </a:endParaRPr>
          </a:p>
        </p:txBody>
      </p:sp>
      <p:sp>
        <p:nvSpPr>
          <p:cNvPr id="449" name="Google Shape;449;gadcb6c72ce_0_245"/>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450" name="Google Shape;450;gadcb6c72ce_0_245"/>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451" name="Google Shape;451;gadcb6c72ce_0_245"/>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adcb6c72ce_0_253"/>
          <p:cNvSpPr txBox="1"/>
          <p:nvPr>
            <p:ph idx="2" type="body"/>
          </p:nvPr>
        </p:nvSpPr>
        <p:spPr>
          <a:xfrm>
            <a:off x="844425" y="1359600"/>
            <a:ext cx="67983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Problemas que já trabalhei</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Processamento de Linguagem Natural</a:t>
            </a:r>
            <a:endParaRPr>
              <a:latin typeface="Quicksand"/>
              <a:ea typeface="Quicksand"/>
              <a:cs typeface="Quicksand"/>
              <a:sym typeface="Quicksand"/>
            </a:endParaRPr>
          </a:p>
          <a:p>
            <a:pPr indent="-355600" lvl="1" marL="914400" rtl="0" algn="l">
              <a:spcBef>
                <a:spcPts val="0"/>
              </a:spcBef>
              <a:spcAft>
                <a:spcPts val="0"/>
              </a:spcAft>
              <a:buClr>
                <a:srgbClr val="28C3DB"/>
              </a:buClr>
              <a:buSzPts val="2000"/>
              <a:buChar char="▸"/>
            </a:pPr>
            <a:r>
              <a:rPr b="1" lang="pt-BR">
                <a:latin typeface="Quicksand"/>
                <a:ea typeface="Quicksand"/>
                <a:cs typeface="Quicksand"/>
                <a:sym typeface="Quicksand"/>
              </a:rPr>
              <a:t>Modelos NER: </a:t>
            </a:r>
            <a:r>
              <a:rPr lang="pt-BR">
                <a:latin typeface="Quicksand"/>
                <a:ea typeface="Quicksand"/>
                <a:cs typeface="Quicksand"/>
                <a:sym typeface="Quicksand"/>
              </a:rPr>
              <a:t>identificação de entidades nomeadas em documentos, e as </a:t>
            </a:r>
            <a:r>
              <a:rPr b="1" lang="pt-BR">
                <a:latin typeface="Quicksand"/>
                <a:ea typeface="Quicksand"/>
                <a:cs typeface="Quicksand"/>
                <a:sym typeface="Quicksand"/>
              </a:rPr>
              <a:t>rotulam com labels</a:t>
            </a:r>
            <a:r>
              <a:rPr lang="pt-BR">
                <a:latin typeface="Quicksand"/>
                <a:ea typeface="Quicksand"/>
                <a:cs typeface="Quicksand"/>
                <a:sym typeface="Quicksand"/>
              </a:rPr>
              <a:t>.</a:t>
            </a:r>
            <a:endParaRPr>
              <a:latin typeface="Quicksand"/>
              <a:ea typeface="Quicksand"/>
              <a:cs typeface="Quicksand"/>
              <a:sym typeface="Quicksand"/>
            </a:endParaRPr>
          </a:p>
          <a:p>
            <a:pPr indent="-355600" lvl="1" marL="914400" rtl="0" algn="l">
              <a:spcBef>
                <a:spcPts val="0"/>
              </a:spcBef>
              <a:spcAft>
                <a:spcPts val="0"/>
              </a:spcAft>
              <a:buClr>
                <a:srgbClr val="28C3DB"/>
              </a:buClr>
              <a:buSzPts val="2000"/>
              <a:buChar char="▸"/>
            </a:pPr>
            <a:r>
              <a:rPr b="1" lang="pt-BR">
                <a:latin typeface="Quicksand"/>
                <a:ea typeface="Quicksand"/>
                <a:cs typeface="Quicksand"/>
                <a:sym typeface="Quicksand"/>
              </a:rPr>
              <a:t>Modelos NED: </a:t>
            </a:r>
            <a:r>
              <a:rPr lang="pt-BR">
                <a:latin typeface="Quicksand"/>
                <a:ea typeface="Quicksand"/>
                <a:cs typeface="Quicksand"/>
                <a:sym typeface="Quicksand"/>
              </a:rPr>
              <a:t>Capazes de identificar essas entidades e desambiguar-las.</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a:latin typeface="Quicksand"/>
              <a:ea typeface="Quicksand"/>
              <a:cs typeface="Quicksand"/>
              <a:sym typeface="Quicksand"/>
            </a:endParaRPr>
          </a:p>
        </p:txBody>
      </p:sp>
      <p:sp>
        <p:nvSpPr>
          <p:cNvPr id="457" name="Google Shape;457;gadcb6c72ce_0_253"/>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458" name="Google Shape;458;gadcb6c72ce_0_253"/>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459" name="Google Shape;459;gadcb6c72ce_0_253"/>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adcb6c72ce_0_260"/>
          <p:cNvSpPr txBox="1"/>
          <p:nvPr>
            <p:ph idx="2" type="body"/>
          </p:nvPr>
        </p:nvSpPr>
        <p:spPr>
          <a:xfrm>
            <a:off x="844425" y="1359600"/>
            <a:ext cx="67983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Problemas que já trabalhei</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Processamento de Linguagem Natural</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a:latin typeface="Quicksand"/>
              <a:ea typeface="Quicksand"/>
              <a:cs typeface="Quicksand"/>
              <a:sym typeface="Quicksand"/>
            </a:endParaRPr>
          </a:p>
        </p:txBody>
      </p:sp>
      <p:sp>
        <p:nvSpPr>
          <p:cNvPr id="465" name="Google Shape;465;gadcb6c72ce_0_260"/>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466" name="Google Shape;466;gadcb6c72ce_0_260"/>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467" name="Google Shape;467;gadcb6c72ce_0_260"/>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468" name="Google Shape;468;gadcb6c72ce_0_260"/>
          <p:cNvPicPr preferRelativeResize="0"/>
          <p:nvPr/>
        </p:nvPicPr>
        <p:blipFill rotWithShape="1">
          <a:blip r:embed="rId4">
            <a:alphaModFix/>
          </a:blip>
          <a:srcRect b="52816" l="0" r="0" t="0"/>
          <a:stretch/>
        </p:blipFill>
        <p:spPr>
          <a:xfrm>
            <a:off x="844425" y="2370375"/>
            <a:ext cx="8063601" cy="1661425"/>
          </a:xfrm>
          <a:prstGeom prst="rect">
            <a:avLst/>
          </a:prstGeom>
          <a:noFill/>
          <a:ln>
            <a:noFill/>
          </a:ln>
        </p:spPr>
      </p:pic>
      <p:sp>
        <p:nvSpPr>
          <p:cNvPr id="469" name="Google Shape;469;gadcb6c72ce_0_260"/>
          <p:cNvSpPr/>
          <p:nvPr/>
        </p:nvSpPr>
        <p:spPr>
          <a:xfrm>
            <a:off x="2608400" y="2852575"/>
            <a:ext cx="1814100" cy="13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adcb6c72ce_0_260"/>
          <p:cNvSpPr/>
          <p:nvPr/>
        </p:nvSpPr>
        <p:spPr>
          <a:xfrm>
            <a:off x="5529250" y="2852575"/>
            <a:ext cx="1916700" cy="13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adcb6c72ce_0_260"/>
          <p:cNvSpPr/>
          <p:nvPr/>
        </p:nvSpPr>
        <p:spPr>
          <a:xfrm>
            <a:off x="1070000" y="3084500"/>
            <a:ext cx="1502100" cy="13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adcb6c72ce_0_260"/>
          <p:cNvSpPr/>
          <p:nvPr/>
        </p:nvSpPr>
        <p:spPr>
          <a:xfrm>
            <a:off x="3708500" y="3084500"/>
            <a:ext cx="525600" cy="13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adcb6c72ce_0_260"/>
          <p:cNvSpPr/>
          <p:nvPr/>
        </p:nvSpPr>
        <p:spPr>
          <a:xfrm>
            <a:off x="3883350" y="3811875"/>
            <a:ext cx="434700" cy="13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adcb6c72ce_0_273"/>
          <p:cNvSpPr txBox="1"/>
          <p:nvPr>
            <p:ph idx="2" type="body"/>
          </p:nvPr>
        </p:nvSpPr>
        <p:spPr>
          <a:xfrm>
            <a:off x="844425" y="1359600"/>
            <a:ext cx="6798300" cy="11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Problemas que já trabalhei</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Trajetórias</a:t>
            </a:r>
            <a:endParaRPr>
              <a:latin typeface="Quicksand"/>
              <a:ea typeface="Quicksand"/>
              <a:cs typeface="Quicksand"/>
              <a:sym typeface="Quicksand"/>
            </a:endParaRPr>
          </a:p>
          <a:p>
            <a:pPr indent="-355600" lvl="1" marL="914400" rtl="0" algn="l">
              <a:lnSpc>
                <a:spcPct val="100000"/>
              </a:lnSpc>
              <a:spcBef>
                <a:spcPts val="600"/>
              </a:spcBef>
              <a:spcAft>
                <a:spcPts val="0"/>
              </a:spcAft>
              <a:buClr>
                <a:srgbClr val="28C3DB"/>
              </a:buClr>
              <a:buSzPts val="2000"/>
              <a:buFont typeface="Quicksand"/>
              <a:buChar char="▸"/>
            </a:pPr>
            <a:r>
              <a:rPr lang="pt-BR">
                <a:latin typeface="Quicksand"/>
                <a:ea typeface="Quicksand"/>
                <a:cs typeface="Quicksand"/>
                <a:sym typeface="Quicksand"/>
              </a:rPr>
              <a:t>Filtragem de ruído</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a:latin typeface="Quicksand"/>
              <a:ea typeface="Quicksand"/>
              <a:cs typeface="Quicksand"/>
              <a:sym typeface="Quicksand"/>
            </a:endParaRPr>
          </a:p>
        </p:txBody>
      </p:sp>
      <p:sp>
        <p:nvSpPr>
          <p:cNvPr id="479" name="Google Shape;479;gadcb6c72ce_0_273"/>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480" name="Google Shape;480;gadcb6c72ce_0_273"/>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481" name="Google Shape;481;gadcb6c72ce_0_273"/>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482" name="Google Shape;482;gadcb6c72ce_0_273"/>
          <p:cNvPicPr preferRelativeResize="0"/>
          <p:nvPr/>
        </p:nvPicPr>
        <p:blipFill rotWithShape="1">
          <a:blip r:embed="rId4">
            <a:alphaModFix/>
          </a:blip>
          <a:srcRect b="0" l="0" r="0" t="0"/>
          <a:stretch/>
        </p:blipFill>
        <p:spPr>
          <a:xfrm>
            <a:off x="1558500" y="2713600"/>
            <a:ext cx="5495025" cy="22490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blake-parkinson-31143.jpg" id="167" name="Google Shape;167;p4"/>
          <p:cNvPicPr preferRelativeResize="0"/>
          <p:nvPr/>
        </p:nvPicPr>
        <p:blipFill rotWithShape="1">
          <a:blip r:embed="rId3">
            <a:alphaModFix/>
          </a:blip>
          <a:srcRect b="0" l="0" r="40840" t="0"/>
          <a:stretch/>
        </p:blipFill>
        <p:spPr>
          <a:xfrm>
            <a:off x="1" y="0"/>
            <a:ext cx="4056972" cy="5143499"/>
          </a:xfrm>
          <a:prstGeom prst="rect">
            <a:avLst/>
          </a:prstGeom>
          <a:noFill/>
          <a:ln>
            <a:noFill/>
          </a:ln>
        </p:spPr>
      </p:pic>
      <p:pic>
        <p:nvPicPr>
          <p:cNvPr descr="2Artboard 1@2x.png" id="168" name="Google Shape;168;p4"/>
          <p:cNvPicPr preferRelativeResize="0"/>
          <p:nvPr/>
        </p:nvPicPr>
        <p:blipFill rotWithShape="1">
          <a:blip r:embed="rId4">
            <a:alphaModFix amt="77000"/>
          </a:blip>
          <a:srcRect b="0" l="0" r="0" t="0"/>
          <a:stretch/>
        </p:blipFill>
        <p:spPr>
          <a:xfrm>
            <a:off x="0" y="-1"/>
            <a:ext cx="4056979" cy="5143500"/>
          </a:xfrm>
          <a:prstGeom prst="rect">
            <a:avLst/>
          </a:prstGeom>
          <a:noFill/>
          <a:ln>
            <a:noFill/>
          </a:ln>
        </p:spPr>
      </p:pic>
      <p:sp>
        <p:nvSpPr>
          <p:cNvPr id="169" name="Google Shape;169;p4"/>
          <p:cNvSpPr txBox="1"/>
          <p:nvPr>
            <p:ph idx="4294967295" type="title"/>
          </p:nvPr>
        </p:nvSpPr>
        <p:spPr>
          <a:xfrm>
            <a:off x="1152250" y="478600"/>
            <a:ext cx="2216100" cy="11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pt-BR" sz="3000">
                <a:solidFill>
                  <a:srgbClr val="FFFFFF"/>
                </a:solidFill>
                <a:latin typeface="Quicksand Light"/>
                <a:ea typeface="Quicksand Light"/>
                <a:cs typeface="Quicksand Light"/>
                <a:sym typeface="Quicksand Light"/>
              </a:rPr>
              <a:t>AGENDA</a:t>
            </a:r>
            <a:endParaRPr sz="3000">
              <a:solidFill>
                <a:srgbClr val="FFFFFF"/>
              </a:solidFill>
              <a:latin typeface="Quicksand Light"/>
              <a:ea typeface="Quicksand Light"/>
              <a:cs typeface="Quicksand Light"/>
              <a:sym typeface="Quicksand Light"/>
            </a:endParaRPr>
          </a:p>
        </p:txBody>
      </p:sp>
      <p:sp>
        <p:nvSpPr>
          <p:cNvPr id="170" name="Google Shape;170;p4"/>
          <p:cNvSpPr txBox="1"/>
          <p:nvPr/>
        </p:nvSpPr>
        <p:spPr>
          <a:xfrm>
            <a:off x="4188950" y="75300"/>
            <a:ext cx="4920600" cy="50682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28C3DB"/>
              </a:buClr>
              <a:buSzPts val="1800"/>
              <a:buFont typeface="Quicksand Light"/>
              <a:buAutoNum type="arabicPeriod"/>
            </a:pPr>
            <a:r>
              <a:rPr lang="pt-BR" sz="1800">
                <a:solidFill>
                  <a:srgbClr val="415665"/>
                </a:solidFill>
                <a:latin typeface="Quicksand Light"/>
                <a:ea typeface="Quicksand Light"/>
                <a:cs typeface="Quicksand Light"/>
                <a:sym typeface="Quicksand Light"/>
              </a:rPr>
              <a:t>O QUE IREMOS APRENDER?</a:t>
            </a:r>
            <a:endParaRPr sz="1800">
              <a:solidFill>
                <a:srgbClr val="415665"/>
              </a:solidFill>
              <a:latin typeface="Quicksand Light"/>
              <a:ea typeface="Quicksand Light"/>
              <a:cs typeface="Quicksand Light"/>
              <a:sym typeface="Quicksand Light"/>
            </a:endParaRPr>
          </a:p>
          <a:p>
            <a:pPr indent="-342900" lvl="0" marL="457200" rtl="0" algn="l">
              <a:lnSpc>
                <a:spcPct val="150000"/>
              </a:lnSpc>
              <a:spcBef>
                <a:spcPts val="0"/>
              </a:spcBef>
              <a:spcAft>
                <a:spcPts val="0"/>
              </a:spcAft>
              <a:buClr>
                <a:srgbClr val="28C3DB"/>
              </a:buClr>
              <a:buSzPts val="1800"/>
              <a:buFont typeface="Quicksand Light"/>
              <a:buAutoNum type="arabicPeriod"/>
            </a:pPr>
            <a:r>
              <a:rPr lang="pt-BR" sz="1800">
                <a:solidFill>
                  <a:srgbClr val="415665"/>
                </a:solidFill>
                <a:latin typeface="Quicksand Light"/>
                <a:ea typeface="Quicksand Light"/>
                <a:cs typeface="Quicksand Light"/>
                <a:sym typeface="Quicksand Light"/>
              </a:rPr>
              <a:t>CONCEITUANDO</a:t>
            </a:r>
            <a:endParaRPr sz="1800">
              <a:solidFill>
                <a:srgbClr val="415665"/>
              </a:solidFill>
              <a:latin typeface="Quicksand Light"/>
              <a:ea typeface="Quicksand Light"/>
              <a:cs typeface="Quicksand Light"/>
              <a:sym typeface="Quicksand Light"/>
            </a:endParaRPr>
          </a:p>
          <a:p>
            <a:pPr indent="-342900" lvl="0" marL="457200" rtl="0" algn="l">
              <a:lnSpc>
                <a:spcPct val="150000"/>
              </a:lnSpc>
              <a:spcBef>
                <a:spcPts val="0"/>
              </a:spcBef>
              <a:spcAft>
                <a:spcPts val="0"/>
              </a:spcAft>
              <a:buClr>
                <a:srgbClr val="28C3DB"/>
              </a:buClr>
              <a:buSzPts val="1800"/>
              <a:buFont typeface="Quicksand Light"/>
              <a:buAutoNum type="arabicPeriod"/>
            </a:pPr>
            <a:r>
              <a:rPr lang="pt-BR" sz="1800">
                <a:solidFill>
                  <a:srgbClr val="415665"/>
                </a:solidFill>
                <a:latin typeface="Quicksand Light"/>
                <a:ea typeface="Quicksand Light"/>
                <a:cs typeface="Quicksand Light"/>
                <a:sym typeface="Quicksand Light"/>
              </a:rPr>
              <a:t>POR QUE SE FALA TANTO EM DATA SCIENCE E MACHINE LEARNING?</a:t>
            </a:r>
            <a:endParaRPr sz="1800">
              <a:solidFill>
                <a:srgbClr val="415665"/>
              </a:solidFill>
              <a:latin typeface="Quicksand Light"/>
              <a:ea typeface="Quicksand Light"/>
              <a:cs typeface="Quicksand Light"/>
              <a:sym typeface="Quicksand Light"/>
            </a:endParaRPr>
          </a:p>
          <a:p>
            <a:pPr indent="-342900" lvl="0" marL="457200" rtl="0" algn="l">
              <a:lnSpc>
                <a:spcPct val="150000"/>
              </a:lnSpc>
              <a:spcBef>
                <a:spcPts val="0"/>
              </a:spcBef>
              <a:spcAft>
                <a:spcPts val="0"/>
              </a:spcAft>
              <a:buClr>
                <a:srgbClr val="28C3DB"/>
              </a:buClr>
              <a:buSzPts val="1800"/>
              <a:buFont typeface="Quicksand Light"/>
              <a:buAutoNum type="arabicPeriod"/>
            </a:pPr>
            <a:r>
              <a:rPr lang="pt-BR" sz="1800">
                <a:solidFill>
                  <a:srgbClr val="415665"/>
                </a:solidFill>
                <a:latin typeface="Quicksand Light"/>
                <a:ea typeface="Quicksand Light"/>
                <a:cs typeface="Quicksand Light"/>
                <a:sym typeface="Quicksand Light"/>
              </a:rPr>
              <a:t>TERMINOLOGIAS &amp; TIPOS DE APRENDIZAGEM</a:t>
            </a:r>
            <a:endParaRPr sz="1800">
              <a:solidFill>
                <a:srgbClr val="415665"/>
              </a:solidFill>
              <a:latin typeface="Quicksand Light"/>
              <a:ea typeface="Quicksand Light"/>
              <a:cs typeface="Quicksand Light"/>
              <a:sym typeface="Quicksand Light"/>
            </a:endParaRPr>
          </a:p>
          <a:p>
            <a:pPr indent="-342900" lvl="0" marL="457200" marR="0" rtl="0" algn="l">
              <a:lnSpc>
                <a:spcPct val="150000"/>
              </a:lnSpc>
              <a:spcBef>
                <a:spcPts val="0"/>
              </a:spcBef>
              <a:spcAft>
                <a:spcPts val="0"/>
              </a:spcAft>
              <a:buClr>
                <a:srgbClr val="28C3DB"/>
              </a:buClr>
              <a:buSzPts val="1800"/>
              <a:buFont typeface="Quicksand Light"/>
              <a:buAutoNum type="arabicPeriod"/>
            </a:pPr>
            <a:r>
              <a:rPr lang="pt-BR" sz="1800">
                <a:solidFill>
                  <a:srgbClr val="415665"/>
                </a:solidFill>
                <a:latin typeface="Quicksand Light"/>
                <a:ea typeface="Quicksand Light"/>
                <a:cs typeface="Quicksand Light"/>
                <a:sym typeface="Quicksand Light"/>
              </a:rPr>
              <a:t>FERRAMENTÁRIO</a:t>
            </a:r>
            <a:endParaRPr sz="1800">
              <a:solidFill>
                <a:srgbClr val="415665"/>
              </a:solidFill>
              <a:latin typeface="Quicksand Light"/>
              <a:ea typeface="Quicksand Light"/>
              <a:cs typeface="Quicksand Light"/>
              <a:sym typeface="Quicksand Light"/>
            </a:endParaRPr>
          </a:p>
          <a:p>
            <a:pPr indent="-342900" lvl="0" marL="457200" marR="0" rtl="0" algn="l">
              <a:lnSpc>
                <a:spcPct val="150000"/>
              </a:lnSpc>
              <a:spcBef>
                <a:spcPts val="0"/>
              </a:spcBef>
              <a:spcAft>
                <a:spcPts val="0"/>
              </a:spcAft>
              <a:buClr>
                <a:srgbClr val="28C3DB"/>
              </a:buClr>
              <a:buSzPts val="1800"/>
              <a:buFont typeface="Quicksand Light"/>
              <a:buAutoNum type="arabicPeriod"/>
            </a:pPr>
            <a:r>
              <a:rPr lang="pt-BR" sz="1800">
                <a:solidFill>
                  <a:srgbClr val="415665"/>
                </a:solidFill>
                <a:latin typeface="Quicksand Light"/>
                <a:ea typeface="Quicksand Light"/>
                <a:cs typeface="Quicksand Light"/>
                <a:sym typeface="Quicksand Light"/>
              </a:rPr>
              <a:t>POR ONDE SEGUIR?</a:t>
            </a:r>
            <a:endParaRPr sz="1800">
              <a:solidFill>
                <a:srgbClr val="415665"/>
              </a:solidFill>
              <a:latin typeface="Quicksand Light"/>
              <a:ea typeface="Quicksand Light"/>
              <a:cs typeface="Quicksand Light"/>
              <a:sym typeface="Quicksand Light"/>
            </a:endParaRPr>
          </a:p>
          <a:p>
            <a:pPr indent="-342900" lvl="0" marL="457200" marR="0" rtl="0" algn="l">
              <a:lnSpc>
                <a:spcPct val="200000"/>
              </a:lnSpc>
              <a:spcBef>
                <a:spcPts val="0"/>
              </a:spcBef>
              <a:spcAft>
                <a:spcPts val="0"/>
              </a:spcAft>
              <a:buClr>
                <a:srgbClr val="28C3DB"/>
              </a:buClr>
              <a:buSzPts val="1800"/>
              <a:buFont typeface="Quicksand Light"/>
              <a:buAutoNum type="arabicPeriod"/>
            </a:pPr>
            <a:r>
              <a:rPr lang="pt-BR" sz="1800">
                <a:solidFill>
                  <a:srgbClr val="415665"/>
                </a:solidFill>
                <a:latin typeface="Quicksand Light"/>
                <a:ea typeface="Quicksand Light"/>
                <a:cs typeface="Quicksand Light"/>
                <a:sym typeface="Quicksand Light"/>
              </a:rPr>
              <a:t>BIBLIOGRAFIA</a:t>
            </a:r>
            <a:endParaRPr b="0" i="0" sz="1800" u="none" cap="none" strike="noStrike">
              <a:solidFill>
                <a:srgbClr val="415665"/>
              </a:solidFill>
              <a:latin typeface="Quicksand Light"/>
              <a:ea typeface="Quicksand Light"/>
              <a:cs typeface="Quicksand Light"/>
              <a:sym typeface="Quicksand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adcb6c72ce_0_288"/>
          <p:cNvSpPr txBox="1"/>
          <p:nvPr>
            <p:ph idx="2" type="body"/>
          </p:nvPr>
        </p:nvSpPr>
        <p:spPr>
          <a:xfrm>
            <a:off x="844425" y="1359600"/>
            <a:ext cx="6798300" cy="11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Problemas que já trabalhei</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Trajetórias</a:t>
            </a:r>
            <a:endParaRPr>
              <a:latin typeface="Quicksand"/>
              <a:ea typeface="Quicksand"/>
              <a:cs typeface="Quicksand"/>
              <a:sym typeface="Quicksand"/>
            </a:endParaRPr>
          </a:p>
          <a:p>
            <a:pPr indent="-355600" lvl="1" marL="914400" rtl="0" algn="l">
              <a:spcBef>
                <a:spcPts val="600"/>
              </a:spcBef>
              <a:spcAft>
                <a:spcPts val="0"/>
              </a:spcAft>
              <a:buClr>
                <a:srgbClr val="28C3DB"/>
              </a:buClr>
              <a:buSzPts val="2000"/>
              <a:buFont typeface="Quicksand"/>
              <a:buChar char="▸"/>
            </a:pPr>
            <a:r>
              <a:rPr lang="pt-BR" sz="2200">
                <a:latin typeface="Quicksand"/>
                <a:ea typeface="Quicksand"/>
                <a:cs typeface="Quicksand"/>
                <a:sym typeface="Quicksand"/>
              </a:rPr>
              <a:t>Detecção de pontos de paradas</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a:latin typeface="Quicksand"/>
              <a:ea typeface="Quicksand"/>
              <a:cs typeface="Quicksand"/>
              <a:sym typeface="Quicksand"/>
            </a:endParaRPr>
          </a:p>
        </p:txBody>
      </p:sp>
      <p:sp>
        <p:nvSpPr>
          <p:cNvPr id="488" name="Google Shape;488;gadcb6c72ce_0_288"/>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489" name="Google Shape;489;gadcb6c72ce_0_288"/>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490" name="Google Shape;490;gadcb6c72ce_0_288"/>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491" name="Google Shape;491;gadcb6c72ce_0_288"/>
          <p:cNvPicPr preferRelativeResize="0"/>
          <p:nvPr/>
        </p:nvPicPr>
        <p:blipFill rotWithShape="1">
          <a:blip r:embed="rId4">
            <a:alphaModFix/>
          </a:blip>
          <a:srcRect b="0" l="0" r="0" t="0"/>
          <a:stretch/>
        </p:blipFill>
        <p:spPr>
          <a:xfrm>
            <a:off x="1804326" y="2801126"/>
            <a:ext cx="4636200" cy="2209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adcb6c72ce_0_297"/>
          <p:cNvSpPr txBox="1"/>
          <p:nvPr>
            <p:ph idx="2" type="body"/>
          </p:nvPr>
        </p:nvSpPr>
        <p:spPr>
          <a:xfrm>
            <a:off x="844425" y="1359600"/>
            <a:ext cx="6798300" cy="11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Problemas que já trabalhei</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Trajetórias</a:t>
            </a:r>
            <a:endParaRPr>
              <a:latin typeface="Quicksand"/>
              <a:ea typeface="Quicksand"/>
              <a:cs typeface="Quicksand"/>
              <a:sym typeface="Quicksand"/>
            </a:endParaRPr>
          </a:p>
          <a:p>
            <a:pPr indent="-355600" lvl="1" marL="914400" rtl="0" algn="l">
              <a:spcBef>
                <a:spcPts val="600"/>
              </a:spcBef>
              <a:spcAft>
                <a:spcPts val="0"/>
              </a:spcAft>
              <a:buClr>
                <a:srgbClr val="28C3DB"/>
              </a:buClr>
              <a:buSzPts val="2000"/>
              <a:buFont typeface="Quicksand"/>
              <a:buChar char="▸"/>
            </a:pPr>
            <a:r>
              <a:rPr lang="pt-BR" sz="2200">
                <a:latin typeface="Quicksand"/>
                <a:ea typeface="Quicksand"/>
                <a:cs typeface="Quicksand"/>
                <a:sym typeface="Quicksand"/>
              </a:rPr>
              <a:t>Compressão </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a:latin typeface="Quicksand"/>
              <a:ea typeface="Quicksand"/>
              <a:cs typeface="Quicksand"/>
              <a:sym typeface="Quicksand"/>
            </a:endParaRPr>
          </a:p>
        </p:txBody>
      </p:sp>
      <p:sp>
        <p:nvSpPr>
          <p:cNvPr id="497" name="Google Shape;497;gadcb6c72ce_0_29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498" name="Google Shape;498;gadcb6c72ce_0_297"/>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499" name="Google Shape;499;gadcb6c72ce_0_297"/>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500" name="Google Shape;500;gadcb6c72ce_0_297"/>
          <p:cNvPicPr preferRelativeResize="0"/>
          <p:nvPr/>
        </p:nvPicPr>
        <p:blipFill rotWithShape="1">
          <a:blip r:embed="rId4">
            <a:alphaModFix/>
          </a:blip>
          <a:srcRect b="0" l="0" r="0" t="0"/>
          <a:stretch/>
        </p:blipFill>
        <p:spPr>
          <a:xfrm>
            <a:off x="1847847" y="2779150"/>
            <a:ext cx="4680101" cy="20475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adcb6c72ce_0_306"/>
          <p:cNvSpPr txBox="1"/>
          <p:nvPr>
            <p:ph idx="2" type="body"/>
          </p:nvPr>
        </p:nvSpPr>
        <p:spPr>
          <a:xfrm>
            <a:off x="844425" y="1359600"/>
            <a:ext cx="6798300" cy="11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Problemas que já trabalhei</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Trajetórias</a:t>
            </a:r>
            <a:endParaRPr>
              <a:latin typeface="Quicksand"/>
              <a:ea typeface="Quicksand"/>
              <a:cs typeface="Quicksand"/>
              <a:sym typeface="Quicksand"/>
            </a:endParaRPr>
          </a:p>
          <a:p>
            <a:pPr indent="-355600" lvl="1" marL="914400" rtl="0" algn="l">
              <a:spcBef>
                <a:spcPts val="600"/>
              </a:spcBef>
              <a:spcAft>
                <a:spcPts val="0"/>
              </a:spcAft>
              <a:buClr>
                <a:srgbClr val="28C3DB"/>
              </a:buClr>
              <a:buSzPts val="2000"/>
              <a:buFont typeface="Quicksand"/>
              <a:buChar char="▸"/>
            </a:pPr>
            <a:r>
              <a:rPr lang="pt-BR" sz="2200">
                <a:latin typeface="Quicksand"/>
                <a:ea typeface="Quicksand"/>
                <a:cs typeface="Quicksand"/>
                <a:sym typeface="Quicksand"/>
              </a:rPr>
              <a:t>Segmentação</a:t>
            </a:r>
            <a:r>
              <a:rPr lang="pt-BR" sz="2200">
                <a:latin typeface="Quicksand"/>
                <a:ea typeface="Quicksand"/>
                <a:cs typeface="Quicksand"/>
                <a:sym typeface="Quicksand"/>
              </a:rPr>
              <a:t> </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a:latin typeface="Quicksand"/>
              <a:ea typeface="Quicksand"/>
              <a:cs typeface="Quicksand"/>
              <a:sym typeface="Quicksand"/>
            </a:endParaRPr>
          </a:p>
        </p:txBody>
      </p:sp>
      <p:sp>
        <p:nvSpPr>
          <p:cNvPr id="506" name="Google Shape;506;gadcb6c72ce_0_30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507" name="Google Shape;507;gadcb6c72ce_0_306"/>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508" name="Google Shape;508;gadcb6c72ce_0_306"/>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509" name="Google Shape;509;gadcb6c72ce_0_306"/>
          <p:cNvPicPr preferRelativeResize="0"/>
          <p:nvPr/>
        </p:nvPicPr>
        <p:blipFill rotWithShape="1">
          <a:blip r:embed="rId4">
            <a:alphaModFix/>
          </a:blip>
          <a:srcRect b="0" l="0" r="0" t="0"/>
          <a:stretch/>
        </p:blipFill>
        <p:spPr>
          <a:xfrm>
            <a:off x="2240775" y="2755200"/>
            <a:ext cx="4330875" cy="2213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adcb6c72ce_0_315"/>
          <p:cNvSpPr txBox="1"/>
          <p:nvPr>
            <p:ph idx="2" type="body"/>
          </p:nvPr>
        </p:nvSpPr>
        <p:spPr>
          <a:xfrm>
            <a:off x="844425" y="1359600"/>
            <a:ext cx="6798300" cy="11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Problemas que já trabalhei</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Trajetórias</a:t>
            </a:r>
            <a:endParaRPr>
              <a:latin typeface="Quicksand"/>
              <a:ea typeface="Quicksand"/>
              <a:cs typeface="Quicksand"/>
              <a:sym typeface="Quicksand"/>
            </a:endParaRPr>
          </a:p>
          <a:p>
            <a:pPr indent="-355600" lvl="1" marL="914400" rtl="0" algn="l">
              <a:spcBef>
                <a:spcPts val="600"/>
              </a:spcBef>
              <a:spcAft>
                <a:spcPts val="0"/>
              </a:spcAft>
              <a:buClr>
                <a:srgbClr val="28C3DB"/>
              </a:buClr>
              <a:buSzPts val="2000"/>
              <a:buFont typeface="Quicksand"/>
              <a:buChar char="▸"/>
            </a:pPr>
            <a:r>
              <a:rPr lang="pt-BR" sz="2200">
                <a:latin typeface="Quicksand"/>
                <a:ea typeface="Quicksand"/>
                <a:cs typeface="Quicksand"/>
                <a:sym typeface="Quicksand"/>
              </a:rPr>
              <a:t>Map matching</a:t>
            </a:r>
            <a:r>
              <a:rPr lang="pt-BR" sz="2200">
                <a:latin typeface="Quicksand"/>
                <a:ea typeface="Quicksand"/>
                <a:cs typeface="Quicksand"/>
                <a:sym typeface="Quicksand"/>
              </a:rPr>
              <a:t> </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a:latin typeface="Quicksand"/>
              <a:ea typeface="Quicksand"/>
              <a:cs typeface="Quicksand"/>
              <a:sym typeface="Quicksand"/>
            </a:endParaRPr>
          </a:p>
        </p:txBody>
      </p:sp>
      <p:sp>
        <p:nvSpPr>
          <p:cNvPr id="515" name="Google Shape;515;gadcb6c72ce_0_315"/>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516" name="Google Shape;516;gadcb6c72ce_0_315"/>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517" name="Google Shape;517;gadcb6c72ce_0_315"/>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518" name="Google Shape;518;gadcb6c72ce_0_315"/>
          <p:cNvPicPr preferRelativeResize="0"/>
          <p:nvPr/>
        </p:nvPicPr>
        <p:blipFill rotWithShape="1">
          <a:blip r:embed="rId4">
            <a:alphaModFix/>
          </a:blip>
          <a:srcRect b="0" l="0" r="0" t="0"/>
          <a:stretch/>
        </p:blipFill>
        <p:spPr>
          <a:xfrm>
            <a:off x="2446877" y="2777626"/>
            <a:ext cx="3593399" cy="2013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adcb6c72ce_0_324"/>
          <p:cNvSpPr txBox="1"/>
          <p:nvPr>
            <p:ph idx="2" type="body"/>
          </p:nvPr>
        </p:nvSpPr>
        <p:spPr>
          <a:xfrm>
            <a:off x="844425" y="1359600"/>
            <a:ext cx="6798300" cy="11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Problemas que já trabalhei</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Trajetórias</a:t>
            </a:r>
            <a:endParaRPr>
              <a:latin typeface="Quicksand"/>
              <a:ea typeface="Quicksand"/>
              <a:cs typeface="Quicksand"/>
              <a:sym typeface="Quicksand"/>
            </a:endParaRPr>
          </a:p>
          <a:p>
            <a:pPr indent="-355600" lvl="1" marL="914400" rtl="0" algn="l">
              <a:spcBef>
                <a:spcPts val="600"/>
              </a:spcBef>
              <a:spcAft>
                <a:spcPts val="0"/>
              </a:spcAft>
              <a:buClr>
                <a:srgbClr val="28C3DB"/>
              </a:buClr>
              <a:buSzPts val="2000"/>
              <a:buFont typeface="Quicksand"/>
              <a:buChar char="▸"/>
            </a:pPr>
            <a:r>
              <a:rPr lang="pt-BR" sz="2200">
                <a:latin typeface="Quicksand"/>
                <a:ea typeface="Quicksand"/>
                <a:cs typeface="Quicksand"/>
                <a:sym typeface="Quicksand"/>
              </a:rPr>
              <a:t>Classificação</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a:latin typeface="Quicksand"/>
              <a:ea typeface="Quicksand"/>
              <a:cs typeface="Quicksand"/>
              <a:sym typeface="Quicksand"/>
            </a:endParaRPr>
          </a:p>
        </p:txBody>
      </p:sp>
      <p:sp>
        <p:nvSpPr>
          <p:cNvPr id="524" name="Google Shape;524;gadcb6c72ce_0_324"/>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525" name="Google Shape;525;gadcb6c72ce_0_324"/>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526" name="Google Shape;526;gadcb6c72ce_0_324"/>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527" name="Google Shape;527;gadcb6c72ce_0_324"/>
          <p:cNvPicPr preferRelativeResize="0"/>
          <p:nvPr/>
        </p:nvPicPr>
        <p:blipFill rotWithShape="1">
          <a:blip r:embed="rId4">
            <a:alphaModFix/>
          </a:blip>
          <a:srcRect b="0" l="0" r="34832" t="0"/>
          <a:stretch/>
        </p:blipFill>
        <p:spPr>
          <a:xfrm>
            <a:off x="2180825" y="2772975"/>
            <a:ext cx="4478275" cy="2193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adcb6c72ce_0_333"/>
          <p:cNvSpPr txBox="1"/>
          <p:nvPr>
            <p:ph idx="2" type="body"/>
          </p:nvPr>
        </p:nvSpPr>
        <p:spPr>
          <a:xfrm>
            <a:off x="844425" y="1359600"/>
            <a:ext cx="6798300" cy="11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pt-BR">
                <a:latin typeface="Quicksand"/>
                <a:ea typeface="Quicksand"/>
                <a:cs typeface="Quicksand"/>
                <a:sym typeface="Quicksand"/>
              </a:rPr>
              <a:t>Problemas que já trabalhei</a:t>
            </a:r>
            <a:endParaRPr>
              <a:latin typeface="Quicksand"/>
              <a:ea typeface="Quicksand"/>
              <a:cs typeface="Quicksand"/>
              <a:sym typeface="Quicksand"/>
            </a:endParaRPr>
          </a:p>
          <a:p>
            <a:pPr indent="-355600" lvl="0" marL="457200" rtl="0" algn="l">
              <a:lnSpc>
                <a:spcPct val="100000"/>
              </a:lnSpc>
              <a:spcBef>
                <a:spcPts val="600"/>
              </a:spcBef>
              <a:spcAft>
                <a:spcPts val="0"/>
              </a:spcAft>
              <a:buSzPts val="2000"/>
              <a:buFont typeface="Quicksand"/>
              <a:buChar char="▹"/>
            </a:pPr>
            <a:r>
              <a:rPr lang="pt-BR">
                <a:latin typeface="Quicksand"/>
                <a:ea typeface="Quicksand"/>
                <a:cs typeface="Quicksand"/>
                <a:sym typeface="Quicksand"/>
              </a:rPr>
              <a:t>Trajetórias</a:t>
            </a:r>
            <a:endParaRPr>
              <a:latin typeface="Quicksand"/>
              <a:ea typeface="Quicksand"/>
              <a:cs typeface="Quicksand"/>
              <a:sym typeface="Quicksand"/>
            </a:endParaRPr>
          </a:p>
          <a:p>
            <a:pPr indent="-355600" lvl="1" marL="914400" rtl="0" algn="l">
              <a:spcBef>
                <a:spcPts val="600"/>
              </a:spcBef>
              <a:spcAft>
                <a:spcPts val="0"/>
              </a:spcAft>
              <a:buClr>
                <a:srgbClr val="28C3DB"/>
              </a:buClr>
              <a:buSzPts val="2000"/>
              <a:buFont typeface="Quicksand"/>
              <a:buChar char="▸"/>
            </a:pPr>
            <a:r>
              <a:rPr lang="pt-BR" sz="2200">
                <a:latin typeface="Quicksand"/>
                <a:ea typeface="Quicksand"/>
                <a:cs typeface="Quicksand"/>
                <a:sym typeface="Quicksand"/>
              </a:rPr>
              <a:t>Redução de incerteza e privacidade </a:t>
            </a:r>
            <a:endParaRPr>
              <a:latin typeface="Quicksand"/>
              <a:ea typeface="Quicksand"/>
              <a:cs typeface="Quicksand"/>
              <a:sym typeface="Quicksand"/>
            </a:endParaRPr>
          </a:p>
          <a:p>
            <a:pPr indent="0" lvl="0" marL="0" rtl="0" algn="l">
              <a:lnSpc>
                <a:spcPct val="100000"/>
              </a:lnSpc>
              <a:spcBef>
                <a:spcPts val="600"/>
              </a:spcBef>
              <a:spcAft>
                <a:spcPts val="0"/>
              </a:spcAft>
              <a:buNone/>
            </a:pPr>
            <a:r>
              <a:t/>
            </a:r>
            <a:endParaRPr>
              <a:latin typeface="Quicksand"/>
              <a:ea typeface="Quicksand"/>
              <a:cs typeface="Quicksand"/>
              <a:sym typeface="Quicksand"/>
            </a:endParaRPr>
          </a:p>
        </p:txBody>
      </p:sp>
      <p:sp>
        <p:nvSpPr>
          <p:cNvPr id="533" name="Google Shape;533;gadcb6c72ce_0_333"/>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534" name="Google Shape;534;gadcb6c72ce_0_333"/>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POR QUE SE FALA TANTO EM DATA SCIENCE E MACHINE LEARNING? </a:t>
            </a:r>
            <a:r>
              <a:rPr lang="pt-BR" sz="3700">
                <a:solidFill>
                  <a:srgbClr val="333333"/>
                </a:solidFill>
                <a:highlight>
                  <a:schemeClr val="lt1"/>
                </a:highlight>
                <a:latin typeface="Arial"/>
                <a:ea typeface="Arial"/>
                <a:cs typeface="Arial"/>
                <a:sym typeface="Arial"/>
              </a:rPr>
              <a:t>🤔</a:t>
            </a:r>
            <a:r>
              <a:rPr b="1" lang="pt-BR">
                <a:solidFill>
                  <a:srgbClr val="1F243C"/>
                </a:solidFill>
                <a:latin typeface="Quicksand"/>
                <a:ea typeface="Quicksand"/>
                <a:cs typeface="Quicksand"/>
                <a:sym typeface="Quicksand"/>
              </a:rPr>
              <a:t> </a:t>
            </a:r>
            <a:endParaRPr b="1">
              <a:solidFill>
                <a:srgbClr val="1F243C"/>
              </a:solidFill>
              <a:latin typeface="Quicksand"/>
              <a:ea typeface="Quicksand"/>
              <a:cs typeface="Quicksand"/>
              <a:sym typeface="Quicksand"/>
            </a:endParaRPr>
          </a:p>
        </p:txBody>
      </p:sp>
      <p:pic>
        <p:nvPicPr>
          <p:cNvPr descr="TESTArtboard 1 copy 7@3x.png" id="535" name="Google Shape;535;gadcb6c72ce_0_333"/>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536" name="Google Shape;536;gadcb6c72ce_0_333"/>
          <p:cNvPicPr preferRelativeResize="0"/>
          <p:nvPr/>
        </p:nvPicPr>
        <p:blipFill rotWithShape="1">
          <a:blip r:embed="rId4">
            <a:alphaModFix/>
          </a:blip>
          <a:srcRect b="0" l="0" r="0" t="0"/>
          <a:stretch/>
        </p:blipFill>
        <p:spPr>
          <a:xfrm>
            <a:off x="3278200" y="2625049"/>
            <a:ext cx="2793925" cy="2422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7946dbaeda_0_2"/>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pic>
        <p:nvPicPr>
          <p:cNvPr id="542" name="Google Shape;542;g7946dbaeda_0_2"/>
          <p:cNvPicPr preferRelativeResize="0"/>
          <p:nvPr/>
        </p:nvPicPr>
        <p:blipFill rotWithShape="1">
          <a:blip r:embed="rId3">
            <a:alphaModFix/>
          </a:blip>
          <a:srcRect b="0" l="0" r="0" t="0"/>
          <a:stretch/>
        </p:blipFill>
        <p:spPr>
          <a:xfrm>
            <a:off x="1423975" y="-135450"/>
            <a:ext cx="6941924" cy="5368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acb8420447_0_16"/>
          <p:cNvSpPr/>
          <p:nvPr/>
        </p:nvSpPr>
        <p:spPr>
          <a:xfrm>
            <a:off x="-150" y="0"/>
            <a:ext cx="9144000" cy="36894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C3DB"/>
              </a:solidFill>
              <a:latin typeface="Arial"/>
              <a:ea typeface="Arial"/>
              <a:cs typeface="Arial"/>
              <a:sym typeface="Arial"/>
            </a:endParaRPr>
          </a:p>
        </p:txBody>
      </p:sp>
      <p:sp>
        <p:nvSpPr>
          <p:cNvPr id="548" name="Google Shape;548;gacb8420447_0_16"/>
          <p:cNvSpPr/>
          <p:nvPr/>
        </p:nvSpPr>
        <p:spPr>
          <a:xfrm>
            <a:off x="-150" y="0"/>
            <a:ext cx="9144000" cy="3156900"/>
          </a:xfrm>
          <a:prstGeom prst="rect">
            <a:avLst/>
          </a:prstGeom>
          <a:solidFill>
            <a:srgbClr val="00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acb8420447_0_16"/>
          <p:cNvSpPr txBox="1"/>
          <p:nvPr/>
        </p:nvSpPr>
        <p:spPr>
          <a:xfrm>
            <a:off x="8296275" y="2143500"/>
            <a:ext cx="847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fld id="{00000000-1234-1234-1234-123412341234}" type="slidenum">
              <a:rPr b="0" i="0" lang="pt-BR" sz="2400" u="none" cap="none" strike="noStrike">
                <a:solidFill>
                  <a:srgbClr val="28C3DB"/>
                </a:solidFill>
                <a:latin typeface="Dosis"/>
                <a:ea typeface="Dosis"/>
                <a:cs typeface="Dosis"/>
                <a:sym typeface="Dosis"/>
              </a:rPr>
              <a:t>‹#›</a:t>
            </a:fld>
            <a:endParaRPr b="0" i="0" sz="1400" u="none" cap="none" strike="noStrike">
              <a:solidFill>
                <a:srgbClr val="28C3DB"/>
              </a:solidFill>
              <a:latin typeface="Arial"/>
              <a:ea typeface="Arial"/>
              <a:cs typeface="Arial"/>
              <a:sym typeface="Arial"/>
            </a:endParaRPr>
          </a:p>
        </p:txBody>
      </p:sp>
      <p:sp>
        <p:nvSpPr>
          <p:cNvPr id="550" name="Google Shape;550;gacb8420447_0_16"/>
          <p:cNvSpPr txBox="1"/>
          <p:nvPr>
            <p:ph type="ctrTitle"/>
          </p:nvPr>
        </p:nvSpPr>
        <p:spPr>
          <a:xfrm>
            <a:off x="465775" y="454025"/>
            <a:ext cx="6609300" cy="231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pt-BR" sz="4000">
                <a:solidFill>
                  <a:srgbClr val="FFFFFF"/>
                </a:solidFill>
                <a:latin typeface="Quicksand"/>
                <a:ea typeface="Quicksand"/>
                <a:cs typeface="Quicksand"/>
                <a:sym typeface="Quicksand"/>
              </a:rPr>
              <a:t>4</a:t>
            </a:r>
            <a:r>
              <a:rPr lang="pt-BR" sz="4000">
                <a:solidFill>
                  <a:srgbClr val="FFFFFF"/>
                </a:solidFill>
                <a:latin typeface="Quicksand"/>
                <a:ea typeface="Quicksand"/>
                <a:cs typeface="Quicksand"/>
                <a:sym typeface="Quicksand"/>
              </a:rPr>
              <a:t>. TERMINOLOGIAS &amp; TIPOS DE APRENDIZAGEM</a:t>
            </a:r>
            <a:endParaRPr sz="4000">
              <a:solidFill>
                <a:srgbClr val="FFFFFF"/>
              </a:solidFill>
              <a:latin typeface="Quicksand"/>
              <a:ea typeface="Quicksand"/>
              <a:cs typeface="Quicksand"/>
              <a:sym typeface="Quicksand"/>
            </a:endParaRPr>
          </a:p>
        </p:txBody>
      </p:sp>
      <p:pic>
        <p:nvPicPr>
          <p:cNvPr descr="TESTArtboard 1 copy 7@3x.png" id="551" name="Google Shape;551;gacb8420447_0_16"/>
          <p:cNvPicPr preferRelativeResize="0"/>
          <p:nvPr/>
        </p:nvPicPr>
        <p:blipFill rotWithShape="1">
          <a:blip r:embed="rId3">
            <a:alphaModFix/>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adcb6c72ce_0_171"/>
          <p:cNvSpPr txBox="1"/>
          <p:nvPr>
            <p:ph idx="2" type="body"/>
          </p:nvPr>
        </p:nvSpPr>
        <p:spPr>
          <a:xfrm>
            <a:off x="844425" y="1359600"/>
            <a:ext cx="3993300" cy="288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pt-BR" sz="2100">
                <a:latin typeface="Quicksand"/>
                <a:ea typeface="Quicksand"/>
                <a:cs typeface="Quicksand"/>
                <a:sym typeface="Quicksand"/>
              </a:rPr>
              <a:t>Observe a seguinte tabela:</a:t>
            </a:r>
            <a:endParaRPr sz="2100">
              <a:latin typeface="Quicksand"/>
              <a:ea typeface="Quicksand"/>
              <a:cs typeface="Quicksand"/>
              <a:sym typeface="Quicksand"/>
            </a:endParaRPr>
          </a:p>
          <a:p>
            <a:pPr indent="0" lvl="0" marL="0" rtl="0" algn="l">
              <a:spcBef>
                <a:spcPts val="600"/>
              </a:spcBef>
              <a:spcAft>
                <a:spcPts val="0"/>
              </a:spcAft>
              <a:buNone/>
            </a:pPr>
            <a:r>
              <a:rPr lang="pt-BR" sz="2100">
                <a:latin typeface="Quicksand"/>
                <a:ea typeface="Quicksand"/>
                <a:cs typeface="Quicksand"/>
                <a:sym typeface="Quicksand"/>
              </a:rPr>
              <a:t>Assuma que dado a área </a:t>
            </a:r>
            <a:r>
              <a:rPr b="1" lang="pt-BR" sz="2100">
                <a:latin typeface="Quicksand"/>
                <a:ea typeface="Quicksand"/>
                <a:cs typeface="Quicksand"/>
                <a:sym typeface="Quicksand"/>
              </a:rPr>
              <a:t>(m2)</a:t>
            </a:r>
            <a:r>
              <a:rPr lang="pt-BR" sz="2100">
                <a:latin typeface="Quicksand"/>
                <a:ea typeface="Quicksand"/>
                <a:cs typeface="Quicksand"/>
                <a:sym typeface="Quicksand"/>
              </a:rPr>
              <a:t> de uma casa eu queira saber o seu valor </a:t>
            </a:r>
            <a:r>
              <a:rPr b="1" lang="pt-BR" sz="2100">
                <a:latin typeface="Quicksand"/>
                <a:ea typeface="Quicksand"/>
                <a:cs typeface="Quicksand"/>
                <a:sym typeface="Quicksand"/>
              </a:rPr>
              <a:t>(preco)</a:t>
            </a:r>
            <a:r>
              <a:rPr lang="pt-BR" sz="2100">
                <a:latin typeface="Quicksand"/>
                <a:ea typeface="Quicksand"/>
                <a:cs typeface="Quicksand"/>
                <a:sym typeface="Quicksand"/>
              </a:rPr>
              <a:t>.</a:t>
            </a:r>
            <a:endParaRPr b="1" sz="1500">
              <a:latin typeface="Quicksand"/>
              <a:ea typeface="Quicksand"/>
              <a:cs typeface="Quicksand"/>
              <a:sym typeface="Quicksand"/>
            </a:endParaRPr>
          </a:p>
          <a:p>
            <a:pPr indent="-336550" lvl="0" marL="457200" rtl="0" algn="l">
              <a:spcBef>
                <a:spcPts val="600"/>
              </a:spcBef>
              <a:spcAft>
                <a:spcPts val="0"/>
              </a:spcAft>
              <a:buSzPts val="1700"/>
              <a:buFont typeface="Quicksand"/>
              <a:buChar char="▹"/>
            </a:pPr>
            <a:r>
              <a:rPr b="1" lang="pt-BR" sz="1700">
                <a:latin typeface="Quicksand"/>
                <a:ea typeface="Quicksand"/>
                <a:cs typeface="Quicksand"/>
                <a:sym typeface="Quicksand"/>
              </a:rPr>
              <a:t>Atributos (features)</a:t>
            </a:r>
            <a:endParaRPr b="1" sz="1700">
              <a:latin typeface="Quicksand"/>
              <a:ea typeface="Quicksand"/>
              <a:cs typeface="Quicksand"/>
              <a:sym typeface="Quicksand"/>
            </a:endParaRPr>
          </a:p>
          <a:p>
            <a:pPr indent="-336550" lvl="1" marL="914400" rtl="0" algn="l">
              <a:spcBef>
                <a:spcPts val="0"/>
              </a:spcBef>
              <a:spcAft>
                <a:spcPts val="0"/>
              </a:spcAft>
              <a:buSzPts val="1700"/>
              <a:buFont typeface="Quicksand"/>
              <a:buChar char="▸"/>
            </a:pPr>
            <a:r>
              <a:rPr lang="pt-BR" sz="1700">
                <a:latin typeface="Quicksand"/>
                <a:ea typeface="Quicksand"/>
                <a:cs typeface="Quicksand"/>
                <a:sym typeface="Quicksand"/>
              </a:rPr>
              <a:t>Características do nosso dado. Comumente são nossas colunas</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b="1" lang="pt-BR" sz="1700">
                <a:latin typeface="Quicksand"/>
                <a:ea typeface="Quicksand"/>
                <a:cs typeface="Quicksand"/>
                <a:sym typeface="Quicksand"/>
              </a:rPr>
              <a:t>Padrão (pattern)</a:t>
            </a:r>
            <a:endParaRPr sz="1700">
              <a:latin typeface="Quicksand"/>
              <a:ea typeface="Quicksand"/>
              <a:cs typeface="Quicksand"/>
              <a:sym typeface="Quicksand"/>
            </a:endParaRPr>
          </a:p>
          <a:p>
            <a:pPr indent="-323850" lvl="1" marL="914400" rtl="0" algn="l">
              <a:spcBef>
                <a:spcPts val="0"/>
              </a:spcBef>
              <a:spcAft>
                <a:spcPts val="0"/>
              </a:spcAft>
              <a:buSzPts val="1500"/>
              <a:buFont typeface="Quicksand"/>
              <a:buChar char="▸"/>
            </a:pPr>
            <a:r>
              <a:rPr lang="pt-BR" sz="1700">
                <a:latin typeface="Quicksand"/>
                <a:ea typeface="Quicksand"/>
                <a:cs typeface="Quicksand"/>
                <a:sym typeface="Quicksand"/>
              </a:rPr>
              <a:t>Um vetor de atributos. Uma linha de nosso dataset.</a:t>
            </a:r>
            <a:endParaRPr sz="1500">
              <a:latin typeface="Quicksand"/>
              <a:ea typeface="Quicksand"/>
              <a:cs typeface="Quicksand"/>
              <a:sym typeface="Quicksand"/>
            </a:endParaRPr>
          </a:p>
        </p:txBody>
      </p:sp>
      <p:sp>
        <p:nvSpPr>
          <p:cNvPr id="557" name="Google Shape;557;gadcb6c72ce_0_171"/>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558" name="Google Shape;558;gadcb6c72ce_0_171"/>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TERMINOLOGIAS</a:t>
            </a:r>
            <a:endParaRPr b="1">
              <a:solidFill>
                <a:srgbClr val="1F243C"/>
              </a:solidFill>
              <a:latin typeface="Quicksand"/>
              <a:ea typeface="Quicksand"/>
              <a:cs typeface="Quicksand"/>
              <a:sym typeface="Quicksand"/>
            </a:endParaRPr>
          </a:p>
        </p:txBody>
      </p:sp>
      <p:pic>
        <p:nvPicPr>
          <p:cNvPr id="559" name="Google Shape;559;gadcb6c72ce_0_171"/>
          <p:cNvPicPr preferRelativeResize="0"/>
          <p:nvPr/>
        </p:nvPicPr>
        <p:blipFill>
          <a:blip r:embed="rId3">
            <a:alphaModFix/>
          </a:blip>
          <a:stretch>
            <a:fillRect/>
          </a:stretch>
        </p:blipFill>
        <p:spPr>
          <a:xfrm>
            <a:off x="5095325" y="742325"/>
            <a:ext cx="2126300" cy="4329450"/>
          </a:xfrm>
          <a:prstGeom prst="rect">
            <a:avLst/>
          </a:prstGeom>
          <a:noFill/>
          <a:ln>
            <a:noFill/>
          </a:ln>
        </p:spPr>
      </p:pic>
      <p:pic>
        <p:nvPicPr>
          <p:cNvPr descr="TESTArtboard 1 copy 7@3x.png" id="560" name="Google Shape;560;gadcb6c72ce_0_171"/>
          <p:cNvPicPr preferRelativeResize="0"/>
          <p:nvPr/>
        </p:nvPicPr>
        <p:blipFill rotWithShape="1">
          <a:blip r:embed="rId4">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adcb6c72ce_0_179"/>
          <p:cNvSpPr txBox="1"/>
          <p:nvPr>
            <p:ph idx="2" type="body"/>
          </p:nvPr>
        </p:nvSpPr>
        <p:spPr>
          <a:xfrm>
            <a:off x="844425" y="1359600"/>
            <a:ext cx="4671000" cy="28830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Quicksand"/>
              <a:buChar char="▹"/>
            </a:pPr>
            <a:r>
              <a:rPr b="1" lang="pt-BR" sz="1800">
                <a:latin typeface="Quicksand"/>
                <a:ea typeface="Quicksand"/>
                <a:cs typeface="Quicksand"/>
                <a:sym typeface="Quicksand"/>
              </a:rPr>
              <a:t>Saída</a:t>
            </a:r>
            <a:endParaRPr b="1" sz="1800">
              <a:latin typeface="Quicksand"/>
              <a:ea typeface="Quicksand"/>
              <a:cs typeface="Quicksand"/>
              <a:sym typeface="Quicksand"/>
            </a:endParaRPr>
          </a:p>
          <a:p>
            <a:pPr indent="-349250" lvl="1" marL="914400" rtl="0" algn="l">
              <a:spcBef>
                <a:spcPts val="0"/>
              </a:spcBef>
              <a:spcAft>
                <a:spcPts val="0"/>
              </a:spcAft>
              <a:buSzPts val="1900"/>
              <a:buChar char="▸"/>
            </a:pPr>
            <a:r>
              <a:rPr lang="pt-BR" sz="1900">
                <a:latin typeface="Quicksand"/>
                <a:ea typeface="Quicksand"/>
                <a:cs typeface="Quicksand"/>
                <a:sym typeface="Quicksand"/>
              </a:rPr>
              <a:t>Comumente chamada de </a:t>
            </a:r>
            <a:r>
              <a:rPr b="1" lang="pt-BR" sz="1900">
                <a:latin typeface="Quicksand"/>
                <a:ea typeface="Quicksand"/>
                <a:cs typeface="Quicksand"/>
                <a:sym typeface="Quicksand"/>
              </a:rPr>
              <a:t>y, </a:t>
            </a:r>
            <a:r>
              <a:rPr lang="pt-BR" sz="1900">
                <a:latin typeface="Quicksand"/>
                <a:ea typeface="Quicksand"/>
                <a:cs typeface="Quicksand"/>
                <a:sym typeface="Quicksand"/>
              </a:rPr>
              <a:t>(assim em negrito e minúsculo, pois comumente é </a:t>
            </a:r>
            <a:r>
              <a:rPr b="1" lang="pt-BR" sz="1900">
                <a:latin typeface="Quicksand"/>
                <a:ea typeface="Quicksand"/>
                <a:cs typeface="Quicksand"/>
                <a:sym typeface="Quicksand"/>
              </a:rPr>
              <a:t>um vetor</a:t>
            </a:r>
            <a:r>
              <a:rPr lang="pt-BR" sz="1900">
                <a:latin typeface="Quicksand"/>
                <a:ea typeface="Quicksand"/>
                <a:cs typeface="Quicksand"/>
                <a:sym typeface="Quicksand"/>
              </a:rPr>
              <a:t>).</a:t>
            </a:r>
            <a:endParaRPr sz="1900">
              <a:latin typeface="Quicksand"/>
              <a:ea typeface="Quicksand"/>
              <a:cs typeface="Quicksand"/>
              <a:sym typeface="Quicksand"/>
            </a:endParaRPr>
          </a:p>
          <a:p>
            <a:pPr indent="-349250" lvl="1" marL="914400" rtl="0" algn="l">
              <a:spcBef>
                <a:spcPts val="0"/>
              </a:spcBef>
              <a:spcAft>
                <a:spcPts val="0"/>
              </a:spcAft>
              <a:buSzPts val="1900"/>
              <a:buChar char="▸"/>
            </a:pPr>
            <a:r>
              <a:rPr lang="pt-BR" sz="1900">
                <a:latin typeface="Quicksand"/>
                <a:ea typeface="Quicksand"/>
                <a:cs typeface="Quicksand"/>
                <a:sym typeface="Quicksand"/>
              </a:rPr>
              <a:t>Trata-se da feature que queremos prever. Neste exemplo, corresponde ao </a:t>
            </a:r>
            <a:r>
              <a:rPr b="1" lang="pt-BR" sz="1900">
                <a:latin typeface="Quicksand"/>
                <a:ea typeface="Quicksand"/>
                <a:cs typeface="Quicksand"/>
                <a:sym typeface="Quicksand"/>
              </a:rPr>
              <a:t>preco.</a:t>
            </a:r>
            <a:endParaRPr sz="1800">
              <a:latin typeface="Quicksand"/>
              <a:ea typeface="Quicksand"/>
              <a:cs typeface="Quicksand"/>
              <a:sym typeface="Quicksand"/>
            </a:endParaRPr>
          </a:p>
        </p:txBody>
      </p:sp>
      <p:sp>
        <p:nvSpPr>
          <p:cNvPr id="566" name="Google Shape;566;gadcb6c72ce_0_17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567" name="Google Shape;567;gadcb6c72ce_0_179"/>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TERMINOLOGIAS</a:t>
            </a:r>
            <a:endParaRPr b="1">
              <a:solidFill>
                <a:srgbClr val="1F243C"/>
              </a:solidFill>
              <a:latin typeface="Quicksand"/>
              <a:ea typeface="Quicksand"/>
              <a:cs typeface="Quicksand"/>
              <a:sym typeface="Quicksand"/>
            </a:endParaRPr>
          </a:p>
        </p:txBody>
      </p:sp>
      <p:pic>
        <p:nvPicPr>
          <p:cNvPr id="568" name="Google Shape;568;gadcb6c72ce_0_179"/>
          <p:cNvPicPr preferRelativeResize="0"/>
          <p:nvPr/>
        </p:nvPicPr>
        <p:blipFill>
          <a:blip r:embed="rId3">
            <a:alphaModFix/>
          </a:blip>
          <a:stretch>
            <a:fillRect/>
          </a:stretch>
        </p:blipFill>
        <p:spPr>
          <a:xfrm>
            <a:off x="5552525" y="742325"/>
            <a:ext cx="2126300" cy="4329450"/>
          </a:xfrm>
          <a:prstGeom prst="rect">
            <a:avLst/>
          </a:prstGeom>
          <a:noFill/>
          <a:ln>
            <a:noFill/>
          </a:ln>
        </p:spPr>
      </p:pic>
      <p:pic>
        <p:nvPicPr>
          <p:cNvPr descr="TESTArtboard 1 copy 7@3x.png" id="569" name="Google Shape;569;gadcb6c72ce_0_179"/>
          <p:cNvPicPr preferRelativeResize="0"/>
          <p:nvPr/>
        </p:nvPicPr>
        <p:blipFill rotWithShape="1">
          <a:blip r:embed="rId4">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p:nvPr/>
        </p:nvSpPr>
        <p:spPr>
          <a:xfrm>
            <a:off x="-150" y="0"/>
            <a:ext cx="9144000" cy="36894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C3DB"/>
              </a:solidFill>
              <a:latin typeface="Arial"/>
              <a:ea typeface="Arial"/>
              <a:cs typeface="Arial"/>
              <a:sym typeface="Arial"/>
            </a:endParaRPr>
          </a:p>
        </p:txBody>
      </p:sp>
      <p:sp>
        <p:nvSpPr>
          <p:cNvPr id="176" name="Google Shape;176;p5"/>
          <p:cNvSpPr/>
          <p:nvPr/>
        </p:nvSpPr>
        <p:spPr>
          <a:xfrm>
            <a:off x="-150" y="0"/>
            <a:ext cx="9144000" cy="3156900"/>
          </a:xfrm>
          <a:prstGeom prst="rect">
            <a:avLst/>
          </a:prstGeom>
          <a:solidFill>
            <a:srgbClr val="00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txBox="1"/>
          <p:nvPr/>
        </p:nvSpPr>
        <p:spPr>
          <a:xfrm>
            <a:off x="8296275" y="2143500"/>
            <a:ext cx="847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fld id="{00000000-1234-1234-1234-123412341234}" type="slidenum">
              <a:rPr b="0" i="0" lang="pt-BR" sz="2400" u="none" cap="none" strike="noStrike">
                <a:solidFill>
                  <a:srgbClr val="28C3DB"/>
                </a:solidFill>
                <a:latin typeface="Dosis"/>
                <a:ea typeface="Dosis"/>
                <a:cs typeface="Dosis"/>
                <a:sym typeface="Dosis"/>
              </a:rPr>
              <a:t>‹#›</a:t>
            </a:fld>
            <a:endParaRPr b="0" i="0" sz="1400" u="none" cap="none" strike="noStrike">
              <a:solidFill>
                <a:srgbClr val="28C3DB"/>
              </a:solidFill>
              <a:latin typeface="Arial"/>
              <a:ea typeface="Arial"/>
              <a:cs typeface="Arial"/>
              <a:sym typeface="Arial"/>
            </a:endParaRPr>
          </a:p>
        </p:txBody>
      </p:sp>
      <p:sp>
        <p:nvSpPr>
          <p:cNvPr id="178" name="Google Shape;178;p5"/>
          <p:cNvSpPr txBox="1"/>
          <p:nvPr>
            <p:ph type="ctrTitle"/>
          </p:nvPr>
        </p:nvSpPr>
        <p:spPr>
          <a:xfrm>
            <a:off x="465775" y="454025"/>
            <a:ext cx="5688600" cy="2316000"/>
          </a:xfrm>
          <a:prstGeom prst="rect">
            <a:avLst/>
          </a:prstGeom>
          <a:noFill/>
          <a:ln>
            <a:noFill/>
          </a:ln>
        </p:spPr>
        <p:txBody>
          <a:bodyPr anchorCtr="0" anchor="b" bIns="91425" lIns="91425" spcFirstLastPara="1" rIns="91425" wrap="square" tIns="91425">
            <a:noAutofit/>
          </a:bodyPr>
          <a:lstStyle/>
          <a:p>
            <a:pPr indent="-457200" lvl="0" marL="457200" rtl="0" algn="l">
              <a:lnSpc>
                <a:spcPct val="100000"/>
              </a:lnSpc>
              <a:spcBef>
                <a:spcPts val="0"/>
              </a:spcBef>
              <a:spcAft>
                <a:spcPts val="0"/>
              </a:spcAft>
              <a:buClr>
                <a:srgbClr val="FFFFFF"/>
              </a:buClr>
              <a:buSzPts val="4000"/>
              <a:buFont typeface="Quicksand"/>
              <a:buAutoNum type="arabicPeriod"/>
            </a:pPr>
            <a:r>
              <a:rPr lang="pt-BR" sz="4000">
                <a:solidFill>
                  <a:srgbClr val="FFFFFF"/>
                </a:solidFill>
                <a:latin typeface="Quicksand"/>
                <a:ea typeface="Quicksand"/>
                <a:cs typeface="Quicksand"/>
                <a:sym typeface="Quicksand"/>
              </a:rPr>
              <a:t>O QUE IREMOS APRENDER?</a:t>
            </a:r>
            <a:endParaRPr sz="4000">
              <a:solidFill>
                <a:srgbClr val="FFFFFF"/>
              </a:solidFill>
              <a:latin typeface="Quicksand"/>
              <a:ea typeface="Quicksand"/>
              <a:cs typeface="Quicksand"/>
              <a:sym typeface="Quicksand"/>
            </a:endParaRPr>
          </a:p>
        </p:txBody>
      </p:sp>
      <p:pic>
        <p:nvPicPr>
          <p:cNvPr descr="TESTArtboard 1 copy 7@3x.png" id="179" name="Google Shape;179;p5"/>
          <p:cNvPicPr preferRelativeResize="0"/>
          <p:nvPr/>
        </p:nvPicPr>
        <p:blipFill rotWithShape="1">
          <a:blip r:embed="rId3">
            <a:alphaModFix/>
          </a:blip>
          <a:srcRect b="39104" l="17495" r="32458" t="10755"/>
          <a:stretch/>
        </p:blipFill>
        <p:spPr>
          <a:xfrm rot="-5400000">
            <a:off x="6413749" y="-6499"/>
            <a:ext cx="2723600" cy="27365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adcb6c72ce_0_187"/>
          <p:cNvSpPr txBox="1"/>
          <p:nvPr>
            <p:ph idx="2" type="body"/>
          </p:nvPr>
        </p:nvSpPr>
        <p:spPr>
          <a:xfrm>
            <a:off x="844425" y="1359600"/>
            <a:ext cx="4671000" cy="28830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Quicksand"/>
              <a:buChar char="▹"/>
            </a:pPr>
            <a:r>
              <a:rPr b="1" lang="pt-BR" sz="1800">
                <a:latin typeface="Quicksand"/>
                <a:ea typeface="Quicksand"/>
                <a:cs typeface="Quicksand"/>
                <a:sym typeface="Quicksand"/>
              </a:rPr>
              <a:t>Entrada</a:t>
            </a:r>
            <a:endParaRPr sz="1800">
              <a:latin typeface="Quicksand"/>
              <a:ea typeface="Quicksand"/>
              <a:cs typeface="Quicksand"/>
              <a:sym typeface="Quicksand"/>
            </a:endParaRPr>
          </a:p>
          <a:p>
            <a:pPr indent="-349250" lvl="1" marL="914400" rtl="0" algn="l">
              <a:spcBef>
                <a:spcPts val="0"/>
              </a:spcBef>
              <a:spcAft>
                <a:spcPts val="0"/>
              </a:spcAft>
              <a:buSzPts val="1900"/>
              <a:buChar char="▸"/>
            </a:pPr>
            <a:r>
              <a:rPr lang="pt-BR" sz="1900">
                <a:latin typeface="Quicksand"/>
                <a:ea typeface="Quicksand"/>
                <a:cs typeface="Quicksand"/>
                <a:sym typeface="Quicksand"/>
              </a:rPr>
              <a:t>Comumente chamado de </a:t>
            </a:r>
            <a:r>
              <a:rPr b="1" lang="pt-BR" sz="1900">
                <a:latin typeface="Quicksand"/>
                <a:ea typeface="Quicksand"/>
                <a:cs typeface="Quicksand"/>
                <a:sym typeface="Quicksand"/>
              </a:rPr>
              <a:t>X, </a:t>
            </a:r>
            <a:r>
              <a:rPr lang="pt-BR" sz="1900">
                <a:latin typeface="Quicksand"/>
                <a:ea typeface="Quicksand"/>
                <a:cs typeface="Quicksand"/>
                <a:sym typeface="Quicksand"/>
              </a:rPr>
              <a:t>(assim em negrito e maiúsculo, pois comumente é </a:t>
            </a:r>
            <a:r>
              <a:rPr b="1" lang="pt-BR" sz="1900">
                <a:latin typeface="Quicksand"/>
                <a:ea typeface="Quicksand"/>
                <a:cs typeface="Quicksand"/>
                <a:sym typeface="Quicksand"/>
              </a:rPr>
              <a:t>uma matriz,</a:t>
            </a:r>
            <a:r>
              <a:rPr lang="pt-BR" sz="1900">
                <a:latin typeface="Quicksand"/>
                <a:ea typeface="Quicksand"/>
                <a:cs typeface="Quicksand"/>
                <a:sym typeface="Quicksand"/>
              </a:rPr>
              <a:t> veremos adiante).</a:t>
            </a:r>
            <a:endParaRPr sz="1900">
              <a:latin typeface="Quicksand"/>
              <a:ea typeface="Quicksand"/>
              <a:cs typeface="Quicksand"/>
              <a:sym typeface="Quicksand"/>
            </a:endParaRPr>
          </a:p>
          <a:p>
            <a:pPr indent="-349250" lvl="1" marL="914400" rtl="0" algn="l">
              <a:spcBef>
                <a:spcPts val="0"/>
              </a:spcBef>
              <a:spcAft>
                <a:spcPts val="0"/>
              </a:spcAft>
              <a:buSzPts val="1900"/>
              <a:buFont typeface="Quicksand"/>
              <a:buChar char="▸"/>
            </a:pPr>
            <a:r>
              <a:rPr lang="pt-BR" sz="1900">
                <a:latin typeface="Quicksand"/>
                <a:ea typeface="Quicksand"/>
                <a:cs typeface="Quicksand"/>
                <a:sym typeface="Quicksand"/>
              </a:rPr>
              <a:t>Trata-se das demais features com exceção a saída.</a:t>
            </a:r>
            <a:endParaRPr sz="1900">
              <a:latin typeface="Quicksand"/>
              <a:ea typeface="Quicksand"/>
              <a:cs typeface="Quicksand"/>
              <a:sym typeface="Quicksand"/>
            </a:endParaRPr>
          </a:p>
          <a:p>
            <a:pPr indent="-349250" lvl="1" marL="914400" rtl="0" algn="l">
              <a:spcBef>
                <a:spcPts val="0"/>
              </a:spcBef>
              <a:spcAft>
                <a:spcPts val="0"/>
              </a:spcAft>
              <a:buSzPts val="1900"/>
              <a:buChar char="▸"/>
            </a:pPr>
            <a:r>
              <a:rPr lang="pt-BR" sz="1900">
                <a:latin typeface="Quicksand"/>
                <a:ea typeface="Quicksand"/>
                <a:cs typeface="Quicksand"/>
                <a:sym typeface="Quicksand"/>
              </a:rPr>
              <a:t>Nesse caso, seria o </a:t>
            </a:r>
            <a:r>
              <a:rPr b="1" lang="pt-BR" sz="1900">
                <a:latin typeface="Quicksand"/>
                <a:ea typeface="Quicksand"/>
                <a:cs typeface="Quicksand"/>
                <a:sym typeface="Quicksand"/>
              </a:rPr>
              <a:t>m2.</a:t>
            </a:r>
            <a:endParaRPr sz="1900">
              <a:latin typeface="Quicksand"/>
              <a:ea typeface="Quicksand"/>
              <a:cs typeface="Quicksand"/>
              <a:sym typeface="Quicksand"/>
            </a:endParaRPr>
          </a:p>
          <a:p>
            <a:pPr indent="0" lvl="0" marL="914400" rtl="0" algn="l">
              <a:spcBef>
                <a:spcPts val="600"/>
              </a:spcBef>
              <a:spcAft>
                <a:spcPts val="0"/>
              </a:spcAft>
              <a:buNone/>
            </a:pPr>
            <a:r>
              <a:t/>
            </a:r>
            <a:endParaRPr sz="1800">
              <a:latin typeface="Quicksand"/>
              <a:ea typeface="Quicksand"/>
              <a:cs typeface="Quicksand"/>
              <a:sym typeface="Quicksand"/>
            </a:endParaRPr>
          </a:p>
        </p:txBody>
      </p:sp>
      <p:sp>
        <p:nvSpPr>
          <p:cNvPr id="575" name="Google Shape;575;gadcb6c72ce_0_18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576" name="Google Shape;576;gadcb6c72ce_0_187"/>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TERMINOLOGIAS</a:t>
            </a:r>
            <a:endParaRPr b="1">
              <a:solidFill>
                <a:srgbClr val="1F243C"/>
              </a:solidFill>
              <a:latin typeface="Quicksand"/>
              <a:ea typeface="Quicksand"/>
              <a:cs typeface="Quicksand"/>
              <a:sym typeface="Quicksand"/>
            </a:endParaRPr>
          </a:p>
        </p:txBody>
      </p:sp>
      <p:pic>
        <p:nvPicPr>
          <p:cNvPr id="577" name="Google Shape;577;gadcb6c72ce_0_187"/>
          <p:cNvPicPr preferRelativeResize="0"/>
          <p:nvPr/>
        </p:nvPicPr>
        <p:blipFill>
          <a:blip r:embed="rId3">
            <a:alphaModFix/>
          </a:blip>
          <a:stretch>
            <a:fillRect/>
          </a:stretch>
        </p:blipFill>
        <p:spPr>
          <a:xfrm>
            <a:off x="5552525" y="742325"/>
            <a:ext cx="2126300" cy="4329450"/>
          </a:xfrm>
          <a:prstGeom prst="rect">
            <a:avLst/>
          </a:prstGeom>
          <a:noFill/>
          <a:ln>
            <a:noFill/>
          </a:ln>
        </p:spPr>
      </p:pic>
      <p:pic>
        <p:nvPicPr>
          <p:cNvPr descr="TESTArtboard 1 copy 7@3x.png" id="578" name="Google Shape;578;gadcb6c72ce_0_187"/>
          <p:cNvPicPr preferRelativeResize="0"/>
          <p:nvPr/>
        </p:nvPicPr>
        <p:blipFill rotWithShape="1">
          <a:blip r:embed="rId4">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adcb6c72ce_0_351"/>
          <p:cNvSpPr txBox="1"/>
          <p:nvPr>
            <p:ph idx="2" type="body"/>
          </p:nvPr>
        </p:nvSpPr>
        <p:spPr>
          <a:xfrm>
            <a:off x="844425" y="1359600"/>
            <a:ext cx="7038600" cy="2883000"/>
          </a:xfrm>
          <a:prstGeom prst="rect">
            <a:avLst/>
          </a:prstGeom>
          <a:noFill/>
          <a:ln>
            <a:noFill/>
          </a:ln>
        </p:spPr>
        <p:txBody>
          <a:bodyPr anchorCtr="0" anchor="t" bIns="91425" lIns="91425" spcFirstLastPara="1" rIns="91425" wrap="square" tIns="91425">
            <a:noAutofit/>
          </a:bodyPr>
          <a:lstStyle/>
          <a:p>
            <a:pPr indent="-330200" lvl="0" marL="457200" rtl="0" algn="l">
              <a:spcBef>
                <a:spcPts val="600"/>
              </a:spcBef>
              <a:spcAft>
                <a:spcPts val="0"/>
              </a:spcAft>
              <a:buSzPts val="1600"/>
              <a:buFont typeface="Quicksand"/>
              <a:buChar char="▹"/>
            </a:pPr>
            <a:r>
              <a:rPr b="1" lang="pt-BR" sz="1600">
                <a:latin typeface="Quicksand"/>
                <a:ea typeface="Quicksand"/>
                <a:cs typeface="Quicksand"/>
                <a:sym typeface="Quicksand"/>
              </a:rPr>
              <a:t>Modelo</a:t>
            </a:r>
            <a:endParaRPr sz="1600">
              <a:latin typeface="Quicksand"/>
              <a:ea typeface="Quicksand"/>
              <a:cs typeface="Quicksand"/>
              <a:sym typeface="Quicksand"/>
            </a:endParaRPr>
          </a:p>
          <a:p>
            <a:pPr indent="-330200" lvl="1" marL="914400" rtl="0" algn="l">
              <a:spcBef>
                <a:spcPts val="0"/>
              </a:spcBef>
              <a:spcAft>
                <a:spcPts val="0"/>
              </a:spcAft>
              <a:buSzPts val="1600"/>
              <a:buChar char="▸"/>
            </a:pPr>
            <a:r>
              <a:rPr lang="pt-BR" sz="1600">
                <a:latin typeface="Quicksand"/>
                <a:ea typeface="Quicksand"/>
                <a:cs typeface="Quicksand"/>
                <a:sym typeface="Quicksand"/>
              </a:rPr>
              <a:t>Nada mais, nada menos, que uma </a:t>
            </a:r>
            <a:r>
              <a:rPr b="1" lang="pt-BR" sz="1600">
                <a:latin typeface="Quicksand"/>
                <a:ea typeface="Quicksand"/>
                <a:cs typeface="Quicksand"/>
                <a:sym typeface="Quicksand"/>
              </a:rPr>
              <a:t>função que expressa relação entre nossos x’s e y’s </a:t>
            </a:r>
            <a:r>
              <a:rPr lang="pt-BR" sz="1600">
                <a:latin typeface="Quicksand"/>
                <a:ea typeface="Quicksand"/>
                <a:cs typeface="Quicksand"/>
                <a:sym typeface="Quicksand"/>
              </a:rPr>
              <a:t>correspondente.</a:t>
            </a:r>
            <a:endParaRPr sz="1600">
              <a:latin typeface="Quicksand"/>
              <a:ea typeface="Quicksand"/>
              <a:cs typeface="Quicksand"/>
              <a:sym typeface="Quicksand"/>
            </a:endParaRPr>
          </a:p>
          <a:p>
            <a:pPr indent="-330200" lvl="1" marL="914400" rtl="0" algn="l">
              <a:spcBef>
                <a:spcPts val="0"/>
              </a:spcBef>
              <a:spcAft>
                <a:spcPts val="0"/>
              </a:spcAft>
              <a:buSzPts val="1600"/>
              <a:buFont typeface="Quicksand"/>
              <a:buChar char="▸"/>
            </a:pPr>
            <a:r>
              <a:rPr lang="pt-BR" sz="1600">
                <a:latin typeface="Quicksand"/>
                <a:ea typeface="Quicksand"/>
                <a:cs typeface="Quicksand"/>
                <a:sym typeface="Quicksand"/>
              </a:rPr>
              <a:t>Exemplo: y = ax + b</a:t>
            </a:r>
            <a:endParaRPr sz="1600">
              <a:latin typeface="Quicksand"/>
              <a:ea typeface="Quicksand"/>
              <a:cs typeface="Quicksand"/>
              <a:sym typeface="Quicksand"/>
            </a:endParaRPr>
          </a:p>
          <a:p>
            <a:pPr indent="-330200" lvl="0" marL="457200" rtl="0" algn="l">
              <a:spcBef>
                <a:spcPts val="0"/>
              </a:spcBef>
              <a:spcAft>
                <a:spcPts val="0"/>
              </a:spcAft>
              <a:buSzPts val="1600"/>
              <a:buFont typeface="Quicksand"/>
              <a:buChar char="▹"/>
            </a:pPr>
            <a:r>
              <a:rPr b="1" lang="pt-BR" sz="1600">
                <a:latin typeface="Quicksand"/>
                <a:ea typeface="Quicksand"/>
                <a:cs typeface="Quicksand"/>
                <a:sym typeface="Quicksand"/>
              </a:rPr>
              <a:t>Função Custo</a:t>
            </a:r>
            <a:endParaRPr b="1" sz="1600">
              <a:latin typeface="Quicksand"/>
              <a:ea typeface="Quicksand"/>
              <a:cs typeface="Quicksand"/>
              <a:sym typeface="Quicksand"/>
            </a:endParaRPr>
          </a:p>
          <a:p>
            <a:pPr indent="-330200" lvl="1" marL="914400" rtl="0" algn="l">
              <a:spcBef>
                <a:spcPts val="0"/>
              </a:spcBef>
              <a:spcAft>
                <a:spcPts val="0"/>
              </a:spcAft>
              <a:buSzPts val="1600"/>
              <a:buFont typeface="Quicksand"/>
              <a:buChar char="▸"/>
            </a:pPr>
            <a:r>
              <a:rPr lang="pt-BR" sz="1600">
                <a:latin typeface="Quicksand"/>
                <a:ea typeface="Quicksand"/>
                <a:cs typeface="Quicksand"/>
                <a:sym typeface="Quicksand"/>
              </a:rPr>
              <a:t>Indica o </a:t>
            </a:r>
            <a:r>
              <a:rPr b="1" lang="pt-BR" sz="1600">
                <a:latin typeface="Quicksand"/>
                <a:ea typeface="Quicksand"/>
                <a:cs typeface="Quicksand"/>
                <a:sym typeface="Quicksand"/>
              </a:rPr>
              <a:t>quão mal/bem o modelo se aproxima dos dados disponíveis</a:t>
            </a:r>
            <a:r>
              <a:rPr lang="pt-BR" sz="1600">
                <a:latin typeface="Quicksand"/>
                <a:ea typeface="Quicksand"/>
                <a:cs typeface="Quicksand"/>
                <a:sym typeface="Quicksand"/>
              </a:rPr>
              <a:t>.</a:t>
            </a:r>
            <a:endParaRPr sz="1600">
              <a:latin typeface="Quicksand"/>
              <a:ea typeface="Quicksand"/>
              <a:cs typeface="Quicksand"/>
              <a:sym typeface="Quicksand"/>
            </a:endParaRPr>
          </a:p>
          <a:p>
            <a:pPr indent="-330200" lvl="1" marL="914400" rtl="0" algn="l">
              <a:spcBef>
                <a:spcPts val="0"/>
              </a:spcBef>
              <a:spcAft>
                <a:spcPts val="0"/>
              </a:spcAft>
              <a:buSzPts val="1600"/>
              <a:buFont typeface="Quicksand"/>
              <a:buChar char="▸"/>
            </a:pPr>
            <a:r>
              <a:rPr lang="pt-BR" sz="1600">
                <a:latin typeface="Quicksand"/>
                <a:ea typeface="Quicksand"/>
                <a:cs typeface="Quicksand"/>
                <a:sym typeface="Quicksand"/>
              </a:rPr>
              <a:t>É uma função que penaliza os erros e beneficia os acertos.</a:t>
            </a:r>
            <a:endParaRPr sz="1600">
              <a:latin typeface="Quicksand"/>
              <a:ea typeface="Quicksand"/>
              <a:cs typeface="Quicksand"/>
              <a:sym typeface="Quicksand"/>
            </a:endParaRPr>
          </a:p>
          <a:p>
            <a:pPr indent="-330200" lvl="0" marL="457200" rtl="0" algn="l">
              <a:spcBef>
                <a:spcPts val="0"/>
              </a:spcBef>
              <a:spcAft>
                <a:spcPts val="0"/>
              </a:spcAft>
              <a:buSzPts val="1600"/>
              <a:buFont typeface="Quicksand"/>
              <a:buChar char="▹"/>
            </a:pPr>
            <a:r>
              <a:rPr b="1" lang="pt-BR" sz="1600">
                <a:latin typeface="Quicksand"/>
                <a:ea typeface="Quicksand"/>
                <a:cs typeface="Quicksand"/>
                <a:sym typeface="Quicksand"/>
              </a:rPr>
              <a:t>Parâmetros</a:t>
            </a:r>
            <a:endParaRPr b="1" sz="1600">
              <a:latin typeface="Quicksand"/>
              <a:ea typeface="Quicksand"/>
              <a:cs typeface="Quicksand"/>
              <a:sym typeface="Quicksand"/>
            </a:endParaRPr>
          </a:p>
          <a:p>
            <a:pPr indent="-330200" lvl="1" marL="914400" rtl="0" algn="l">
              <a:spcBef>
                <a:spcPts val="0"/>
              </a:spcBef>
              <a:spcAft>
                <a:spcPts val="0"/>
              </a:spcAft>
              <a:buSzPts val="1600"/>
              <a:buFont typeface="Quicksand"/>
              <a:buChar char="▸"/>
            </a:pPr>
            <a:r>
              <a:rPr lang="pt-BR" sz="1600">
                <a:latin typeface="Quicksand"/>
                <a:ea typeface="Quicksand"/>
                <a:cs typeface="Quicksand"/>
                <a:sym typeface="Quicksand"/>
              </a:rPr>
              <a:t>Variáveis necessárias no aprendizado do modelo. São </a:t>
            </a:r>
            <a:r>
              <a:rPr b="1" lang="pt-BR" sz="1600">
                <a:latin typeface="Quicksand"/>
                <a:ea typeface="Quicksand"/>
                <a:cs typeface="Quicksand"/>
                <a:sym typeface="Quicksand"/>
              </a:rPr>
              <a:t>aprendidos a partir dos dados.</a:t>
            </a:r>
            <a:endParaRPr sz="1600">
              <a:latin typeface="Quicksand"/>
              <a:ea typeface="Quicksand"/>
              <a:cs typeface="Quicksand"/>
              <a:sym typeface="Quicksand"/>
            </a:endParaRPr>
          </a:p>
          <a:p>
            <a:pPr indent="-330200" lvl="0" marL="457200" rtl="0" algn="l">
              <a:spcBef>
                <a:spcPts val="0"/>
              </a:spcBef>
              <a:spcAft>
                <a:spcPts val="0"/>
              </a:spcAft>
              <a:buSzPts val="1600"/>
              <a:buFont typeface="Quicksand"/>
              <a:buChar char="▹"/>
            </a:pPr>
            <a:r>
              <a:rPr b="1" lang="pt-BR" sz="1600">
                <a:latin typeface="Quicksand"/>
                <a:ea typeface="Quicksand"/>
                <a:cs typeface="Quicksand"/>
                <a:sym typeface="Quicksand"/>
              </a:rPr>
              <a:t>Hiperparâmetros</a:t>
            </a:r>
            <a:endParaRPr b="1" sz="1600">
              <a:latin typeface="Quicksand"/>
              <a:ea typeface="Quicksand"/>
              <a:cs typeface="Quicksand"/>
              <a:sym typeface="Quicksand"/>
            </a:endParaRPr>
          </a:p>
          <a:p>
            <a:pPr indent="-330200" lvl="1" marL="914400" rtl="0" algn="l">
              <a:spcBef>
                <a:spcPts val="0"/>
              </a:spcBef>
              <a:spcAft>
                <a:spcPts val="0"/>
              </a:spcAft>
              <a:buSzPts val="1600"/>
              <a:buChar char="▸"/>
            </a:pPr>
            <a:r>
              <a:rPr lang="pt-BR" sz="1600">
                <a:latin typeface="Quicksand"/>
                <a:ea typeface="Quicksand"/>
                <a:cs typeface="Quicksand"/>
                <a:sym typeface="Quicksand"/>
              </a:rPr>
              <a:t>Variáveis necessárias no aprendizado do modelo. São dados, ou seja,</a:t>
            </a:r>
            <a:r>
              <a:rPr b="1" lang="pt-BR" sz="1600">
                <a:latin typeface="Quicksand"/>
                <a:ea typeface="Quicksand"/>
                <a:cs typeface="Quicksand"/>
                <a:sym typeface="Quicksand"/>
              </a:rPr>
              <a:t> não podem ser aprendidos a partir dos dados.</a:t>
            </a:r>
            <a:endParaRPr b="1" sz="1600">
              <a:latin typeface="Quicksand"/>
              <a:ea typeface="Quicksand"/>
              <a:cs typeface="Quicksand"/>
              <a:sym typeface="Quicksand"/>
            </a:endParaRPr>
          </a:p>
          <a:p>
            <a:pPr indent="0" lvl="0" marL="914400" rtl="0" algn="l">
              <a:spcBef>
                <a:spcPts val="600"/>
              </a:spcBef>
              <a:spcAft>
                <a:spcPts val="0"/>
              </a:spcAft>
              <a:buNone/>
            </a:pPr>
            <a:r>
              <a:t/>
            </a:r>
            <a:endParaRPr sz="1600">
              <a:latin typeface="Quicksand"/>
              <a:ea typeface="Quicksand"/>
              <a:cs typeface="Quicksand"/>
              <a:sym typeface="Quicksand"/>
            </a:endParaRPr>
          </a:p>
        </p:txBody>
      </p:sp>
      <p:sp>
        <p:nvSpPr>
          <p:cNvPr id="584" name="Google Shape;584;gadcb6c72ce_0_351"/>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585" name="Google Shape;585;gadcb6c72ce_0_351"/>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TERMINOLOGIAS</a:t>
            </a:r>
            <a:endParaRPr b="1">
              <a:solidFill>
                <a:srgbClr val="1F243C"/>
              </a:solidFill>
              <a:latin typeface="Quicksand"/>
              <a:ea typeface="Quicksand"/>
              <a:cs typeface="Quicksand"/>
              <a:sym typeface="Quicksand"/>
            </a:endParaRPr>
          </a:p>
        </p:txBody>
      </p:sp>
      <p:pic>
        <p:nvPicPr>
          <p:cNvPr descr="TESTArtboard 1 copy 7@3x.png" id="586" name="Google Shape;586;gadcb6c72ce_0_351"/>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descr="TESTArtboard 1 copy 7@3x.png" id="591" name="Google Shape;591;gadcb6c72ce_0_203"/>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
        <p:nvSpPr>
          <p:cNvPr id="592" name="Google Shape;592;gadcb6c72ce_0_203"/>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sz="2400">
                <a:solidFill>
                  <a:srgbClr val="28C3DB"/>
                </a:solidFill>
                <a:latin typeface="Dosis"/>
                <a:ea typeface="Dosis"/>
                <a:cs typeface="Dosis"/>
                <a:sym typeface="Dosis"/>
              </a:rPr>
              <a:t>‹#›</a:t>
            </a:fld>
            <a:endParaRPr sz="2400">
              <a:solidFill>
                <a:srgbClr val="28C3DB"/>
              </a:solidFill>
              <a:latin typeface="Dosis"/>
              <a:ea typeface="Dosis"/>
              <a:cs typeface="Dosis"/>
              <a:sym typeface="Dosis"/>
            </a:endParaRPr>
          </a:p>
        </p:txBody>
      </p:sp>
      <p:pic>
        <p:nvPicPr>
          <p:cNvPr id="593" name="Google Shape;593;gadcb6c72ce_0_203"/>
          <p:cNvPicPr preferRelativeResize="0"/>
          <p:nvPr/>
        </p:nvPicPr>
        <p:blipFill>
          <a:blip r:embed="rId4">
            <a:alphaModFix/>
          </a:blip>
          <a:stretch>
            <a:fillRect/>
          </a:stretch>
        </p:blipFill>
        <p:spPr>
          <a:xfrm>
            <a:off x="863643" y="0"/>
            <a:ext cx="7190613"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adcb6c72ce_0_359"/>
          <p:cNvSpPr txBox="1"/>
          <p:nvPr>
            <p:ph idx="2" type="body"/>
          </p:nvPr>
        </p:nvSpPr>
        <p:spPr>
          <a:xfrm>
            <a:off x="844425" y="1359600"/>
            <a:ext cx="7038600" cy="2883000"/>
          </a:xfrm>
          <a:prstGeom prst="rect">
            <a:avLst/>
          </a:prstGeom>
          <a:noFill/>
          <a:ln>
            <a:noFill/>
          </a:ln>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b="1" lang="pt-BR">
                <a:latin typeface="Quicksand"/>
                <a:ea typeface="Quicksand"/>
                <a:cs typeface="Quicksand"/>
                <a:sym typeface="Quicksand"/>
              </a:rPr>
              <a:t>Mapeia entradas </a:t>
            </a:r>
            <a:r>
              <a:rPr lang="pt-BR">
                <a:latin typeface="Quicksand"/>
                <a:ea typeface="Quicksand"/>
                <a:cs typeface="Quicksand"/>
                <a:sym typeface="Quicksand"/>
              </a:rPr>
              <a:t>X  a </a:t>
            </a:r>
            <a:r>
              <a:rPr b="1" lang="pt-BR">
                <a:latin typeface="Quicksand"/>
                <a:ea typeface="Quicksand"/>
                <a:cs typeface="Quicksand"/>
                <a:sym typeface="Quicksand"/>
              </a:rPr>
              <a:t>saídas </a:t>
            </a:r>
            <a:r>
              <a:rPr lang="pt-BR">
                <a:latin typeface="Quicksand"/>
                <a:ea typeface="Quicksand"/>
                <a:cs typeface="Quicksand"/>
                <a:sym typeface="Quicksand"/>
              </a:rPr>
              <a:t>Y.</a:t>
            </a:r>
            <a:endParaRPr>
              <a:latin typeface="Quicksand"/>
              <a:ea typeface="Quicksand"/>
              <a:cs typeface="Quicksand"/>
              <a:sym typeface="Quicksand"/>
            </a:endParaRPr>
          </a:p>
          <a:p>
            <a:pPr indent="-355600" lvl="0" marL="457200" rtl="0" algn="l">
              <a:spcBef>
                <a:spcPts val="0"/>
              </a:spcBef>
              <a:spcAft>
                <a:spcPts val="0"/>
              </a:spcAft>
              <a:buSzPts val="2000"/>
              <a:buChar char="▹"/>
            </a:pPr>
            <a:r>
              <a:rPr lang="pt-BR">
                <a:latin typeface="Quicksand"/>
                <a:ea typeface="Quicksand"/>
                <a:cs typeface="Quicksand"/>
                <a:sym typeface="Quicksand"/>
              </a:rPr>
              <a:t>O mapeamento é </a:t>
            </a:r>
            <a:r>
              <a:rPr b="1" lang="pt-BR">
                <a:latin typeface="Quicksand"/>
                <a:ea typeface="Quicksand"/>
                <a:cs typeface="Quicksand"/>
                <a:sym typeface="Quicksand"/>
              </a:rPr>
              <a:t>aprendido diretamente dos dados disponíveis</a:t>
            </a:r>
            <a:r>
              <a:rPr lang="pt-BR">
                <a:latin typeface="Quicksand"/>
                <a:ea typeface="Quicksand"/>
                <a:cs typeface="Quicksand"/>
                <a:sym typeface="Quicksand"/>
              </a:rPr>
              <a:t> (conjunto de treinamento).</a:t>
            </a:r>
            <a:endParaRPr>
              <a:latin typeface="Quicksand"/>
              <a:ea typeface="Quicksand"/>
              <a:cs typeface="Quicksand"/>
              <a:sym typeface="Quicksand"/>
            </a:endParaRPr>
          </a:p>
          <a:p>
            <a:pPr indent="-355600" lvl="0" marL="457200" rtl="0" algn="l">
              <a:spcBef>
                <a:spcPts val="0"/>
              </a:spcBef>
              <a:spcAft>
                <a:spcPts val="0"/>
              </a:spcAft>
              <a:buSzPts val="2000"/>
              <a:buChar char="▹"/>
            </a:pPr>
            <a:r>
              <a:rPr lang="pt-BR">
                <a:latin typeface="Quicksand"/>
                <a:ea typeface="Quicksand"/>
                <a:cs typeface="Quicksand"/>
                <a:sym typeface="Quicksand"/>
              </a:rPr>
              <a:t>Visa </a:t>
            </a:r>
            <a:r>
              <a:rPr b="1" lang="pt-BR">
                <a:latin typeface="Quicksand"/>
                <a:ea typeface="Quicksand"/>
                <a:cs typeface="Quicksand"/>
                <a:sym typeface="Quicksand"/>
              </a:rPr>
              <a:t>realizar predições para novas entradas</a:t>
            </a:r>
            <a:r>
              <a:rPr lang="pt-BR">
                <a:latin typeface="Quicksand"/>
                <a:ea typeface="Quicksand"/>
                <a:cs typeface="Quicksand"/>
                <a:sym typeface="Quicksand"/>
              </a:rPr>
              <a:t> (com o modelo obtido).</a:t>
            </a:r>
            <a:endParaRPr>
              <a:latin typeface="Quicksand"/>
              <a:ea typeface="Quicksand"/>
              <a:cs typeface="Quicksand"/>
              <a:sym typeface="Quicksand"/>
            </a:endParaRPr>
          </a:p>
          <a:p>
            <a:pPr indent="-355600" lvl="0" marL="457200" rtl="0" algn="l">
              <a:spcBef>
                <a:spcPts val="0"/>
              </a:spcBef>
              <a:spcAft>
                <a:spcPts val="0"/>
              </a:spcAft>
              <a:buSzPts val="2000"/>
              <a:buFont typeface="Quicksand"/>
              <a:buChar char="▹"/>
            </a:pPr>
            <a:r>
              <a:rPr b="1" lang="pt-BR">
                <a:latin typeface="Quicksand"/>
                <a:ea typeface="Quicksand"/>
                <a:cs typeface="Quicksand"/>
                <a:sym typeface="Quicksand"/>
              </a:rPr>
              <a:t>Regressão</a:t>
            </a:r>
            <a:r>
              <a:rPr lang="pt-BR">
                <a:latin typeface="Quicksand"/>
                <a:ea typeface="Quicksand"/>
                <a:cs typeface="Quicksand"/>
                <a:sym typeface="Quicksand"/>
              </a:rPr>
              <a:t>  </a:t>
            </a:r>
            <a:endParaRPr>
              <a:latin typeface="Quicksand"/>
              <a:ea typeface="Quicksand"/>
              <a:cs typeface="Quicksand"/>
              <a:sym typeface="Quicksand"/>
            </a:endParaRPr>
          </a:p>
          <a:p>
            <a:pPr indent="-355600" lvl="1" marL="914400" rtl="0" algn="l">
              <a:spcBef>
                <a:spcPts val="0"/>
              </a:spcBef>
              <a:spcAft>
                <a:spcPts val="0"/>
              </a:spcAft>
              <a:buSzPts val="2000"/>
              <a:buChar char="▸"/>
            </a:pPr>
            <a:r>
              <a:rPr lang="pt-BR">
                <a:latin typeface="Quicksand"/>
                <a:ea typeface="Quicksand"/>
                <a:cs typeface="Quicksand"/>
                <a:sym typeface="Quicksand"/>
              </a:rPr>
              <a:t>As saídas são </a:t>
            </a:r>
            <a:r>
              <a:rPr b="1" lang="pt-BR">
                <a:latin typeface="Quicksand"/>
                <a:ea typeface="Quicksand"/>
                <a:cs typeface="Quicksand"/>
                <a:sym typeface="Quicksand"/>
              </a:rPr>
              <a:t>quantidades</a:t>
            </a:r>
            <a:r>
              <a:rPr lang="pt-BR">
                <a:latin typeface="Quicksand"/>
                <a:ea typeface="Quicksand"/>
                <a:cs typeface="Quicksand"/>
                <a:sym typeface="Quicksand"/>
              </a:rPr>
              <a:t> </a:t>
            </a:r>
            <a:r>
              <a:rPr b="1" lang="pt-BR">
                <a:latin typeface="Quicksand"/>
                <a:ea typeface="Quicksand"/>
                <a:cs typeface="Quicksand"/>
                <a:sym typeface="Quicksand"/>
              </a:rPr>
              <a:t>contínuas</a:t>
            </a:r>
            <a:r>
              <a:rPr lang="pt-BR">
                <a:latin typeface="Quicksand"/>
                <a:ea typeface="Quicksand"/>
                <a:cs typeface="Quicksand"/>
                <a:sym typeface="Quicksand"/>
              </a:rPr>
              <a:t>. </a:t>
            </a:r>
            <a:r>
              <a:rPr b="1" lang="pt-BR">
                <a:latin typeface="Quicksand"/>
                <a:ea typeface="Quicksand"/>
                <a:cs typeface="Quicksand"/>
                <a:sym typeface="Quicksand"/>
              </a:rPr>
              <a:t>AKKA </a:t>
            </a:r>
            <a:r>
              <a:rPr lang="pt-BR">
                <a:latin typeface="Quicksand"/>
                <a:ea typeface="Quicksand"/>
                <a:cs typeface="Quicksand"/>
                <a:sym typeface="Quicksand"/>
              </a:rPr>
              <a:t>Preço, tempo, concentração. </a:t>
            </a:r>
            <a:endParaRPr>
              <a:latin typeface="Quicksand"/>
              <a:ea typeface="Quicksand"/>
              <a:cs typeface="Quicksand"/>
              <a:sym typeface="Quicksand"/>
            </a:endParaRPr>
          </a:p>
          <a:p>
            <a:pPr indent="-355600" lvl="0" marL="457200" rtl="0" algn="l">
              <a:spcBef>
                <a:spcPts val="0"/>
              </a:spcBef>
              <a:spcAft>
                <a:spcPts val="0"/>
              </a:spcAft>
              <a:buSzPts val="2000"/>
              <a:buFont typeface="Quicksand"/>
              <a:buChar char="▹"/>
            </a:pPr>
            <a:r>
              <a:rPr b="1" lang="pt-BR">
                <a:latin typeface="Quicksand"/>
                <a:ea typeface="Quicksand"/>
                <a:cs typeface="Quicksand"/>
                <a:sym typeface="Quicksand"/>
              </a:rPr>
              <a:t>Classificação</a:t>
            </a:r>
            <a:r>
              <a:rPr lang="pt-BR">
                <a:latin typeface="Quicksand"/>
                <a:ea typeface="Quicksand"/>
                <a:cs typeface="Quicksand"/>
                <a:sym typeface="Quicksand"/>
              </a:rPr>
              <a:t> </a:t>
            </a:r>
            <a:endParaRPr>
              <a:latin typeface="Quicksand"/>
              <a:ea typeface="Quicksand"/>
              <a:cs typeface="Quicksand"/>
              <a:sym typeface="Quicksand"/>
            </a:endParaRPr>
          </a:p>
          <a:p>
            <a:pPr indent="-355600" lvl="1" marL="914400" rtl="0" algn="l">
              <a:spcBef>
                <a:spcPts val="0"/>
              </a:spcBef>
              <a:spcAft>
                <a:spcPts val="0"/>
              </a:spcAft>
              <a:buSzPts val="2000"/>
              <a:buChar char="▸"/>
            </a:pPr>
            <a:r>
              <a:rPr lang="pt-BR">
                <a:latin typeface="Quicksand"/>
                <a:ea typeface="Quicksand"/>
                <a:cs typeface="Quicksand"/>
                <a:sym typeface="Quicksand"/>
              </a:rPr>
              <a:t>As saídas são </a:t>
            </a:r>
            <a:r>
              <a:rPr b="1" lang="pt-BR">
                <a:latin typeface="Quicksand"/>
                <a:ea typeface="Quicksand"/>
                <a:cs typeface="Quicksand"/>
                <a:sym typeface="Quicksand"/>
              </a:rPr>
              <a:t>rótulos </a:t>
            </a:r>
            <a:r>
              <a:rPr lang="pt-BR">
                <a:latin typeface="Quicksand"/>
                <a:ea typeface="Quicksand"/>
                <a:cs typeface="Quicksand"/>
                <a:sym typeface="Quicksand"/>
              </a:rPr>
              <a:t>ou </a:t>
            </a:r>
            <a:r>
              <a:rPr b="1" lang="pt-BR">
                <a:latin typeface="Quicksand"/>
                <a:ea typeface="Quicksand"/>
                <a:cs typeface="Quicksand"/>
                <a:sym typeface="Quicksand"/>
              </a:rPr>
              <a:t>categorias finitas</a:t>
            </a:r>
            <a:r>
              <a:rPr lang="pt-BR">
                <a:latin typeface="Quicksand"/>
                <a:ea typeface="Quicksand"/>
                <a:cs typeface="Quicksand"/>
                <a:sym typeface="Quicksand"/>
              </a:rPr>
              <a:t>. </a:t>
            </a:r>
            <a:r>
              <a:rPr b="1" lang="pt-BR">
                <a:latin typeface="Quicksand"/>
                <a:ea typeface="Quicksand"/>
                <a:cs typeface="Quicksand"/>
                <a:sym typeface="Quicksand"/>
              </a:rPr>
              <a:t>AKKA </a:t>
            </a:r>
            <a:r>
              <a:rPr lang="pt-BR">
                <a:latin typeface="Quicksand"/>
                <a:ea typeface="Quicksand"/>
                <a:cs typeface="Quicksand"/>
                <a:sym typeface="Quicksand"/>
              </a:rPr>
              <a:t>Dígitos de 0 a 9, doente/saudável, gato/cachorro. </a:t>
            </a:r>
            <a:endParaRPr b="1" sz="1600">
              <a:latin typeface="Quicksand"/>
              <a:ea typeface="Quicksand"/>
              <a:cs typeface="Quicksand"/>
              <a:sym typeface="Quicksand"/>
            </a:endParaRPr>
          </a:p>
          <a:p>
            <a:pPr indent="0" lvl="0" marL="914400" rtl="0" algn="l">
              <a:spcBef>
                <a:spcPts val="600"/>
              </a:spcBef>
              <a:spcAft>
                <a:spcPts val="0"/>
              </a:spcAft>
              <a:buNone/>
            </a:pPr>
            <a:r>
              <a:t/>
            </a:r>
            <a:endParaRPr sz="1600">
              <a:latin typeface="Quicksand"/>
              <a:ea typeface="Quicksand"/>
              <a:cs typeface="Quicksand"/>
              <a:sym typeface="Quicksand"/>
            </a:endParaRPr>
          </a:p>
        </p:txBody>
      </p:sp>
      <p:sp>
        <p:nvSpPr>
          <p:cNvPr id="599" name="Google Shape;599;gadcb6c72ce_0_35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600" name="Google Shape;600;gadcb6c72ce_0_359"/>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APRENDIZADO SUPERVISIONADO</a:t>
            </a:r>
            <a:endParaRPr b="1">
              <a:solidFill>
                <a:srgbClr val="1F243C"/>
              </a:solidFill>
              <a:latin typeface="Quicksand"/>
              <a:ea typeface="Quicksand"/>
              <a:cs typeface="Quicksand"/>
              <a:sym typeface="Quicksand"/>
            </a:endParaRPr>
          </a:p>
        </p:txBody>
      </p:sp>
      <p:pic>
        <p:nvPicPr>
          <p:cNvPr descr="TESTArtboard 1 copy 7@3x.png" id="601" name="Google Shape;601;gadcb6c72ce_0_359"/>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descr="TESTArtboard 1 copy 7@3x.png" id="606" name="Google Shape;606;gadcb6c72ce_0_373"/>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
        <p:nvSpPr>
          <p:cNvPr id="607" name="Google Shape;607;gadcb6c72ce_0_373"/>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sz="2400">
                <a:solidFill>
                  <a:srgbClr val="28C3DB"/>
                </a:solidFill>
                <a:latin typeface="Dosis"/>
                <a:ea typeface="Dosis"/>
                <a:cs typeface="Dosis"/>
                <a:sym typeface="Dosis"/>
              </a:rPr>
              <a:t>‹#›</a:t>
            </a:fld>
            <a:endParaRPr sz="2400">
              <a:solidFill>
                <a:srgbClr val="28C3DB"/>
              </a:solidFill>
              <a:latin typeface="Dosis"/>
              <a:ea typeface="Dosis"/>
              <a:cs typeface="Dosis"/>
              <a:sym typeface="Dosis"/>
            </a:endParaRPr>
          </a:p>
        </p:txBody>
      </p:sp>
      <p:pic>
        <p:nvPicPr>
          <p:cNvPr id="608" name="Google Shape;608;gadcb6c72ce_0_373"/>
          <p:cNvPicPr preferRelativeResize="0"/>
          <p:nvPr/>
        </p:nvPicPr>
        <p:blipFill>
          <a:blip r:embed="rId4">
            <a:alphaModFix/>
          </a:blip>
          <a:stretch>
            <a:fillRect/>
          </a:stretch>
        </p:blipFill>
        <p:spPr>
          <a:xfrm>
            <a:off x="751025" y="1136225"/>
            <a:ext cx="7641949" cy="3820974"/>
          </a:xfrm>
          <a:prstGeom prst="rect">
            <a:avLst/>
          </a:prstGeom>
          <a:noFill/>
          <a:ln>
            <a:noFill/>
          </a:ln>
        </p:spPr>
      </p:pic>
      <p:sp>
        <p:nvSpPr>
          <p:cNvPr id="609" name="Google Shape;609;gadcb6c72ce_0_373"/>
          <p:cNvSpPr txBox="1"/>
          <p:nvPr>
            <p:ph idx="4294967295"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APRENDIZADO SUPERVISIONADO</a:t>
            </a:r>
            <a:endParaRPr b="1">
              <a:solidFill>
                <a:srgbClr val="1F243C"/>
              </a:solidFill>
              <a:latin typeface="Quicksand"/>
              <a:ea typeface="Quicksand"/>
              <a:cs typeface="Quicksand"/>
              <a:sym typeface="Quicksan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descr="TESTArtboard 1 copy 7@3x.png" id="614" name="Google Shape;614;gadcb6c72ce_0_503"/>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
        <p:nvSpPr>
          <p:cNvPr id="615" name="Google Shape;615;gadcb6c72ce_0_503"/>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sz="2400">
                <a:solidFill>
                  <a:srgbClr val="28C3DB"/>
                </a:solidFill>
                <a:latin typeface="Dosis"/>
                <a:ea typeface="Dosis"/>
                <a:cs typeface="Dosis"/>
                <a:sym typeface="Dosis"/>
              </a:rPr>
              <a:t>‹#›</a:t>
            </a:fld>
            <a:endParaRPr sz="2400">
              <a:solidFill>
                <a:srgbClr val="28C3DB"/>
              </a:solidFill>
              <a:latin typeface="Dosis"/>
              <a:ea typeface="Dosis"/>
              <a:cs typeface="Dosis"/>
              <a:sym typeface="Dosis"/>
            </a:endParaRPr>
          </a:p>
        </p:txBody>
      </p:sp>
      <p:sp>
        <p:nvSpPr>
          <p:cNvPr id="616" name="Google Shape;616;gadcb6c72ce_0_503"/>
          <p:cNvSpPr txBox="1"/>
          <p:nvPr>
            <p:ph idx="4294967295"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APRENDIZADO SUPERVISIONADO</a:t>
            </a:r>
            <a:endParaRPr b="1">
              <a:solidFill>
                <a:srgbClr val="1F243C"/>
              </a:solidFill>
              <a:latin typeface="Quicksand"/>
              <a:ea typeface="Quicksand"/>
              <a:cs typeface="Quicksand"/>
              <a:sym typeface="Quicksand"/>
            </a:endParaRPr>
          </a:p>
        </p:txBody>
      </p:sp>
      <p:pic>
        <p:nvPicPr>
          <p:cNvPr id="617" name="Google Shape;617;gadcb6c72ce_0_503"/>
          <p:cNvPicPr preferRelativeResize="0"/>
          <p:nvPr/>
        </p:nvPicPr>
        <p:blipFill>
          <a:blip r:embed="rId4">
            <a:alphaModFix/>
          </a:blip>
          <a:stretch>
            <a:fillRect/>
          </a:stretch>
        </p:blipFill>
        <p:spPr>
          <a:xfrm>
            <a:off x="1682325" y="1247000"/>
            <a:ext cx="5495204" cy="3693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adcb6c72ce_0_366"/>
          <p:cNvSpPr txBox="1"/>
          <p:nvPr>
            <p:ph idx="2" type="body"/>
          </p:nvPr>
        </p:nvSpPr>
        <p:spPr>
          <a:xfrm>
            <a:off x="844425" y="1359600"/>
            <a:ext cx="7038600" cy="28830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Clr>
                <a:srgbClr val="0DB7C4"/>
              </a:buClr>
              <a:buSzPts val="1800"/>
              <a:buFont typeface="Quicksand"/>
              <a:buChar char="▹"/>
            </a:pPr>
            <a:r>
              <a:rPr lang="pt-BR" sz="1800">
                <a:latin typeface="Quicksand"/>
                <a:ea typeface="Quicksand"/>
                <a:cs typeface="Quicksand"/>
                <a:sym typeface="Quicksand"/>
              </a:rPr>
              <a:t>Visa </a:t>
            </a:r>
            <a:r>
              <a:rPr b="1" lang="pt-BR" sz="1800">
                <a:latin typeface="Quicksand"/>
                <a:ea typeface="Quicksand"/>
                <a:cs typeface="Quicksand"/>
                <a:sym typeface="Quicksand"/>
              </a:rPr>
              <a:t>descrever relações entre os dados X disponíveis.</a:t>
            </a:r>
            <a:endParaRPr b="1" sz="1800">
              <a:latin typeface="Quicksand"/>
              <a:ea typeface="Quicksand"/>
              <a:cs typeface="Quicksand"/>
              <a:sym typeface="Quicksand"/>
            </a:endParaRPr>
          </a:p>
          <a:p>
            <a:pPr indent="-342900" lvl="0" marL="457200" rtl="0" algn="l">
              <a:lnSpc>
                <a:spcPct val="115000"/>
              </a:lnSpc>
              <a:spcBef>
                <a:spcPts val="0"/>
              </a:spcBef>
              <a:spcAft>
                <a:spcPts val="0"/>
              </a:spcAft>
              <a:buClr>
                <a:srgbClr val="0DB7C4"/>
              </a:buClr>
              <a:buSzPts val="1800"/>
              <a:buFont typeface="Arial"/>
              <a:buChar char="▹"/>
            </a:pPr>
            <a:r>
              <a:rPr b="1" lang="pt-BR" sz="1800">
                <a:latin typeface="Quicksand"/>
                <a:ea typeface="Quicksand"/>
                <a:cs typeface="Quicksand"/>
                <a:sym typeface="Quicksand"/>
              </a:rPr>
              <a:t>Não </a:t>
            </a:r>
            <a:r>
              <a:rPr lang="pt-BR" sz="1800">
                <a:latin typeface="Quicksand"/>
                <a:ea typeface="Quicksand"/>
                <a:cs typeface="Quicksand"/>
                <a:sym typeface="Quicksand"/>
              </a:rPr>
              <a:t>possui saídas associadas aos padrões nos dados </a:t>
            </a:r>
            <a:r>
              <a:rPr b="1" lang="pt-BR" sz="1800">
                <a:latin typeface="Quicksand"/>
                <a:ea typeface="Quicksand"/>
                <a:cs typeface="Quicksand"/>
                <a:sym typeface="Quicksand"/>
              </a:rPr>
              <a:t>(sem labels)</a:t>
            </a:r>
            <a:r>
              <a:rPr lang="pt-BR" sz="1800">
                <a:latin typeface="Quicksand"/>
                <a:ea typeface="Quicksand"/>
                <a:cs typeface="Quicksand"/>
                <a:sym typeface="Quicksand"/>
              </a:rPr>
              <a:t>. </a:t>
            </a:r>
            <a:endParaRPr sz="1800">
              <a:latin typeface="Quicksand"/>
              <a:ea typeface="Quicksand"/>
              <a:cs typeface="Quicksand"/>
              <a:sym typeface="Quicksand"/>
            </a:endParaRPr>
          </a:p>
          <a:p>
            <a:pPr indent="-342900" lvl="0" marL="457200" rtl="0" algn="l">
              <a:lnSpc>
                <a:spcPct val="115000"/>
              </a:lnSpc>
              <a:spcBef>
                <a:spcPts val="0"/>
              </a:spcBef>
              <a:spcAft>
                <a:spcPts val="0"/>
              </a:spcAft>
              <a:buClr>
                <a:srgbClr val="0DB7C4"/>
              </a:buClr>
              <a:buSzPts val="1800"/>
              <a:buFont typeface="Quicksand"/>
              <a:buChar char="▹"/>
            </a:pPr>
            <a:r>
              <a:rPr b="1" lang="pt-BR" sz="1800">
                <a:latin typeface="Quicksand"/>
                <a:ea typeface="Quicksand"/>
                <a:cs typeface="Quicksand"/>
                <a:sym typeface="Quicksand"/>
              </a:rPr>
              <a:t>Tarefas comuns:</a:t>
            </a:r>
            <a:endParaRPr b="1" sz="1800">
              <a:latin typeface="Quicksand"/>
              <a:ea typeface="Quicksand"/>
              <a:cs typeface="Quicksand"/>
              <a:sym typeface="Quicksand"/>
            </a:endParaRPr>
          </a:p>
          <a:p>
            <a:pPr indent="-342900" lvl="1" marL="914400" rtl="0" algn="l">
              <a:lnSpc>
                <a:spcPct val="115000"/>
              </a:lnSpc>
              <a:spcBef>
                <a:spcPts val="0"/>
              </a:spcBef>
              <a:spcAft>
                <a:spcPts val="0"/>
              </a:spcAft>
              <a:buClr>
                <a:srgbClr val="0DB7C4"/>
              </a:buClr>
              <a:buSzPts val="1800"/>
              <a:buFont typeface="Quicksand"/>
              <a:buChar char="▸"/>
            </a:pPr>
            <a:r>
              <a:rPr lang="pt-BR" sz="1800">
                <a:latin typeface="Quicksand"/>
                <a:ea typeface="Quicksand"/>
                <a:cs typeface="Quicksand"/>
                <a:sym typeface="Quicksand"/>
              </a:rPr>
              <a:t>Visualização de dados multidimensionais. </a:t>
            </a:r>
            <a:endParaRPr sz="1800">
              <a:latin typeface="Quicksand"/>
              <a:ea typeface="Quicksand"/>
              <a:cs typeface="Quicksand"/>
              <a:sym typeface="Quicksand"/>
            </a:endParaRPr>
          </a:p>
          <a:p>
            <a:pPr indent="-342900" lvl="1" marL="914400" rtl="0" algn="l">
              <a:lnSpc>
                <a:spcPct val="115000"/>
              </a:lnSpc>
              <a:spcBef>
                <a:spcPts val="0"/>
              </a:spcBef>
              <a:spcAft>
                <a:spcPts val="0"/>
              </a:spcAft>
              <a:buClr>
                <a:srgbClr val="0DB7C4"/>
              </a:buClr>
              <a:buSzPts val="1800"/>
              <a:buFont typeface="Quicksand"/>
              <a:buChar char="▸"/>
            </a:pPr>
            <a:r>
              <a:rPr lang="pt-BR" sz="1800">
                <a:latin typeface="Quicksand"/>
                <a:ea typeface="Quicksand"/>
                <a:cs typeface="Quicksand"/>
                <a:sym typeface="Quicksand"/>
              </a:rPr>
              <a:t>Compressão de dados.</a:t>
            </a:r>
            <a:endParaRPr sz="1800">
              <a:latin typeface="Quicksand"/>
              <a:ea typeface="Quicksand"/>
              <a:cs typeface="Quicksand"/>
              <a:sym typeface="Quicksand"/>
            </a:endParaRPr>
          </a:p>
          <a:p>
            <a:pPr indent="-342900" lvl="1" marL="914400" rtl="0" algn="l">
              <a:lnSpc>
                <a:spcPct val="115000"/>
              </a:lnSpc>
              <a:spcBef>
                <a:spcPts val="0"/>
              </a:spcBef>
              <a:spcAft>
                <a:spcPts val="0"/>
              </a:spcAft>
              <a:buClr>
                <a:srgbClr val="0DB7C4"/>
              </a:buClr>
              <a:buSzPts val="1800"/>
              <a:buFont typeface="Quicksand"/>
              <a:buChar char="▸"/>
            </a:pPr>
            <a:r>
              <a:rPr lang="pt-BR" sz="1800">
                <a:latin typeface="Quicksand"/>
                <a:ea typeface="Quicksand"/>
                <a:cs typeface="Quicksand"/>
                <a:sym typeface="Quicksand"/>
              </a:rPr>
              <a:t>Remoção de ruído.</a:t>
            </a:r>
            <a:endParaRPr sz="1800">
              <a:latin typeface="Quicksand"/>
              <a:ea typeface="Quicksand"/>
              <a:cs typeface="Quicksand"/>
              <a:sym typeface="Quicksand"/>
            </a:endParaRPr>
          </a:p>
          <a:p>
            <a:pPr indent="-342900" lvl="1" marL="914400" rtl="0" algn="l">
              <a:lnSpc>
                <a:spcPct val="115000"/>
              </a:lnSpc>
              <a:spcBef>
                <a:spcPts val="0"/>
              </a:spcBef>
              <a:spcAft>
                <a:spcPts val="0"/>
              </a:spcAft>
              <a:buClr>
                <a:srgbClr val="0DB7C4"/>
              </a:buClr>
              <a:buSzPts val="1800"/>
              <a:buFont typeface="Quicksand"/>
              <a:buChar char="▸"/>
            </a:pPr>
            <a:r>
              <a:rPr lang="pt-BR" sz="1800">
                <a:latin typeface="Quicksand"/>
                <a:ea typeface="Quicksand"/>
                <a:cs typeface="Quicksand"/>
                <a:sym typeface="Quicksand"/>
              </a:rPr>
              <a:t>Agrupamento de dados similares. </a:t>
            </a:r>
            <a:endParaRPr sz="1800">
              <a:latin typeface="Quicksand"/>
              <a:ea typeface="Quicksand"/>
              <a:cs typeface="Quicksand"/>
              <a:sym typeface="Quicksand"/>
            </a:endParaRPr>
          </a:p>
          <a:p>
            <a:pPr indent="-342900" lvl="1" marL="914400" rtl="0" algn="l">
              <a:lnSpc>
                <a:spcPct val="115000"/>
              </a:lnSpc>
              <a:spcBef>
                <a:spcPts val="0"/>
              </a:spcBef>
              <a:spcAft>
                <a:spcPts val="0"/>
              </a:spcAft>
              <a:buClr>
                <a:srgbClr val="0DB7C4"/>
              </a:buClr>
              <a:buSzPts val="1800"/>
              <a:buFont typeface="Quicksand"/>
              <a:buChar char="▸"/>
            </a:pPr>
            <a:r>
              <a:rPr lang="pt-BR" sz="1800">
                <a:latin typeface="Quicksand"/>
                <a:ea typeface="Quicksand"/>
                <a:cs typeface="Quicksand"/>
                <a:sym typeface="Quicksand"/>
              </a:rPr>
              <a:t>Geração de dados</a:t>
            </a:r>
            <a:endParaRPr sz="1800">
              <a:latin typeface="Quicksand"/>
              <a:ea typeface="Quicksand"/>
              <a:cs typeface="Quicksand"/>
              <a:sym typeface="Quicksand"/>
            </a:endParaRPr>
          </a:p>
        </p:txBody>
      </p:sp>
      <p:sp>
        <p:nvSpPr>
          <p:cNvPr id="623" name="Google Shape;623;gadcb6c72ce_0_36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624" name="Google Shape;624;gadcb6c72ce_0_366"/>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APRENDIZADO NÃO-SUPERVISIONADO</a:t>
            </a:r>
            <a:endParaRPr b="1">
              <a:solidFill>
                <a:srgbClr val="1F243C"/>
              </a:solidFill>
              <a:latin typeface="Quicksand"/>
              <a:ea typeface="Quicksand"/>
              <a:cs typeface="Quicksand"/>
              <a:sym typeface="Quicksand"/>
            </a:endParaRPr>
          </a:p>
        </p:txBody>
      </p:sp>
      <p:pic>
        <p:nvPicPr>
          <p:cNvPr descr="TESTArtboard 1 copy 7@3x.png" id="625" name="Google Shape;625;gadcb6c72ce_0_366"/>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adcb6c72ce_0_381"/>
          <p:cNvSpPr txBox="1"/>
          <p:nvPr>
            <p:ph idx="2" type="body"/>
          </p:nvPr>
        </p:nvSpPr>
        <p:spPr>
          <a:xfrm>
            <a:off x="844425" y="1359600"/>
            <a:ext cx="3913200" cy="288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pt-BR" sz="1600">
                <a:latin typeface="Quicksand"/>
                <a:ea typeface="Quicksand"/>
                <a:cs typeface="Quicksand"/>
                <a:sym typeface="Quicksand"/>
              </a:rPr>
              <a:t>EXEMPLO</a:t>
            </a:r>
            <a:endParaRPr b="1" sz="1600">
              <a:latin typeface="Quicksand"/>
              <a:ea typeface="Quicksand"/>
              <a:cs typeface="Quicksand"/>
              <a:sym typeface="Quicksand"/>
            </a:endParaRPr>
          </a:p>
          <a:p>
            <a:pPr indent="-330200" lvl="0" marL="457200" rtl="0" algn="l">
              <a:spcBef>
                <a:spcPts val="600"/>
              </a:spcBef>
              <a:spcAft>
                <a:spcPts val="0"/>
              </a:spcAft>
              <a:buClr>
                <a:srgbClr val="0DB7C4"/>
              </a:buClr>
              <a:buSzPts val="1600"/>
              <a:buFont typeface="Quicksand"/>
              <a:buChar char="▹"/>
            </a:pPr>
            <a:r>
              <a:rPr lang="pt-BR" sz="1600">
                <a:latin typeface="Quicksand"/>
                <a:ea typeface="Quicksand"/>
                <a:cs typeface="Quicksand"/>
                <a:sym typeface="Quicksand"/>
              </a:rPr>
              <a:t>Algoritmo PCA (Análise de Componentes Principais) para redução de dimensionalidade.</a:t>
            </a:r>
            <a:endParaRPr sz="1600">
              <a:latin typeface="Quicksand"/>
              <a:ea typeface="Quicksand"/>
              <a:cs typeface="Quicksand"/>
              <a:sym typeface="Quicksand"/>
            </a:endParaRPr>
          </a:p>
          <a:p>
            <a:pPr indent="-330200" lvl="0" marL="457200" rtl="0" algn="l">
              <a:spcBef>
                <a:spcPts val="0"/>
              </a:spcBef>
              <a:spcAft>
                <a:spcPts val="0"/>
              </a:spcAft>
              <a:buClr>
                <a:srgbClr val="0DB7C4"/>
              </a:buClr>
              <a:buSzPts val="1600"/>
              <a:buFont typeface="Quicksand"/>
              <a:buChar char="▹"/>
            </a:pPr>
            <a:r>
              <a:rPr lang="pt-BR" sz="1600">
                <a:latin typeface="Quicksand"/>
                <a:ea typeface="Quicksand"/>
                <a:cs typeface="Quicksand"/>
                <a:sym typeface="Quicksand"/>
              </a:rPr>
              <a:t>Essa imagem possui:</a:t>
            </a:r>
            <a:endParaRPr sz="1600">
              <a:latin typeface="Quicksand"/>
              <a:ea typeface="Quicksand"/>
              <a:cs typeface="Quicksand"/>
              <a:sym typeface="Quicksand"/>
            </a:endParaRPr>
          </a:p>
          <a:p>
            <a:pPr indent="-330200" lvl="1" marL="914400" rtl="0" algn="l">
              <a:spcBef>
                <a:spcPts val="0"/>
              </a:spcBef>
              <a:spcAft>
                <a:spcPts val="0"/>
              </a:spcAft>
              <a:buClr>
                <a:srgbClr val="0DB7C4"/>
              </a:buClr>
              <a:buSzPts val="1600"/>
              <a:buFont typeface="Quicksand"/>
              <a:buChar char="▸"/>
            </a:pPr>
            <a:r>
              <a:rPr b="1" lang="pt-BR" sz="1600">
                <a:latin typeface="Quicksand"/>
                <a:ea typeface="Quicksand"/>
                <a:cs typeface="Quicksand"/>
                <a:sym typeface="Quicksand"/>
              </a:rPr>
              <a:t>1176 linhas e 1920 colunaS </a:t>
            </a:r>
            <a:r>
              <a:rPr lang="pt-BR" sz="1600">
                <a:latin typeface="Quicksand"/>
                <a:ea typeface="Quicksand"/>
                <a:cs typeface="Quicksand"/>
                <a:sym typeface="Quicksand"/>
              </a:rPr>
              <a:t>(fora os canais de cor RGB)</a:t>
            </a:r>
            <a:endParaRPr sz="1600">
              <a:latin typeface="Quicksand"/>
              <a:ea typeface="Quicksand"/>
              <a:cs typeface="Quicksand"/>
              <a:sym typeface="Quicksand"/>
            </a:endParaRPr>
          </a:p>
          <a:p>
            <a:pPr indent="0" lvl="0" marL="0" rtl="0" algn="l">
              <a:spcBef>
                <a:spcPts val="600"/>
              </a:spcBef>
              <a:spcAft>
                <a:spcPts val="0"/>
              </a:spcAft>
              <a:buNone/>
            </a:pPr>
            <a:r>
              <a:t/>
            </a:r>
            <a:endParaRPr sz="1600">
              <a:latin typeface="Quicksand"/>
              <a:ea typeface="Quicksand"/>
              <a:cs typeface="Quicksand"/>
              <a:sym typeface="Quicksand"/>
            </a:endParaRPr>
          </a:p>
        </p:txBody>
      </p:sp>
      <p:sp>
        <p:nvSpPr>
          <p:cNvPr id="631" name="Google Shape;631;gadcb6c72ce_0_381"/>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632" name="Google Shape;632;gadcb6c72ce_0_381"/>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APRENDIZADO NÃO-SUPERVISIONADO</a:t>
            </a:r>
            <a:endParaRPr b="1">
              <a:solidFill>
                <a:srgbClr val="1F243C"/>
              </a:solidFill>
              <a:latin typeface="Quicksand"/>
              <a:ea typeface="Quicksand"/>
              <a:cs typeface="Quicksand"/>
              <a:sym typeface="Quicksand"/>
            </a:endParaRPr>
          </a:p>
        </p:txBody>
      </p:sp>
      <p:pic>
        <p:nvPicPr>
          <p:cNvPr id="633" name="Google Shape;633;gadcb6c72ce_0_381"/>
          <p:cNvPicPr preferRelativeResize="0"/>
          <p:nvPr/>
        </p:nvPicPr>
        <p:blipFill rotWithShape="1">
          <a:blip r:embed="rId3">
            <a:alphaModFix/>
          </a:blip>
          <a:srcRect b="28781" l="14218" r="53267" t="35376"/>
          <a:stretch/>
        </p:blipFill>
        <p:spPr>
          <a:xfrm>
            <a:off x="4757625" y="1605925"/>
            <a:ext cx="4322301" cy="2678863"/>
          </a:xfrm>
          <a:prstGeom prst="rect">
            <a:avLst/>
          </a:prstGeom>
          <a:noFill/>
          <a:ln>
            <a:noFill/>
          </a:ln>
        </p:spPr>
      </p:pic>
      <p:pic>
        <p:nvPicPr>
          <p:cNvPr descr="TESTArtboard 1 copy 7@3x.png" id="634" name="Google Shape;634;gadcb6c72ce_0_381"/>
          <p:cNvPicPr preferRelativeResize="0"/>
          <p:nvPr/>
        </p:nvPicPr>
        <p:blipFill rotWithShape="1">
          <a:blip r:embed="rId4">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adcb6c72ce_0_39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640" name="Google Shape;640;gadcb6c72ce_0_396"/>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APRENDIZADO NÃO-SUPERVISIONADO</a:t>
            </a:r>
            <a:endParaRPr b="1">
              <a:solidFill>
                <a:srgbClr val="1F243C"/>
              </a:solidFill>
              <a:latin typeface="Quicksand"/>
              <a:ea typeface="Quicksand"/>
              <a:cs typeface="Quicksand"/>
              <a:sym typeface="Quicksand"/>
            </a:endParaRPr>
          </a:p>
        </p:txBody>
      </p:sp>
      <p:pic>
        <p:nvPicPr>
          <p:cNvPr descr="TESTArtboard 1 copy 7@3x.png" id="641" name="Google Shape;641;gadcb6c72ce_0_396"/>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642" name="Google Shape;642;gadcb6c72ce_0_396"/>
          <p:cNvPicPr preferRelativeResize="0"/>
          <p:nvPr/>
        </p:nvPicPr>
        <p:blipFill rotWithShape="1">
          <a:blip r:embed="rId4">
            <a:alphaModFix/>
          </a:blip>
          <a:srcRect b="2396" l="18295" r="21002" t="16906"/>
          <a:stretch/>
        </p:blipFill>
        <p:spPr>
          <a:xfrm>
            <a:off x="1643800" y="1171525"/>
            <a:ext cx="5314023" cy="3971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adcb6c72ce_0_514"/>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648" name="Google Shape;648;gadcb6c72ce_0_514"/>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APRENDIZADO NÃO-SUPERVISIONADO</a:t>
            </a:r>
            <a:endParaRPr b="1">
              <a:solidFill>
                <a:srgbClr val="1F243C"/>
              </a:solidFill>
              <a:latin typeface="Quicksand"/>
              <a:ea typeface="Quicksand"/>
              <a:cs typeface="Quicksand"/>
              <a:sym typeface="Quicksand"/>
            </a:endParaRPr>
          </a:p>
        </p:txBody>
      </p:sp>
      <p:pic>
        <p:nvPicPr>
          <p:cNvPr descr="TESTArtboard 1 copy 7@3x.png" id="649" name="Google Shape;649;gadcb6c72ce_0_514"/>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650" name="Google Shape;650;gadcb6c72ce_0_514"/>
          <p:cNvPicPr preferRelativeResize="0"/>
          <p:nvPr/>
        </p:nvPicPr>
        <p:blipFill>
          <a:blip r:embed="rId4">
            <a:alphaModFix/>
          </a:blip>
          <a:stretch>
            <a:fillRect/>
          </a:stretch>
        </p:blipFill>
        <p:spPr>
          <a:xfrm>
            <a:off x="1376350" y="2201400"/>
            <a:ext cx="6102445" cy="235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ad9e2c5d86_0_70"/>
          <p:cNvSpPr txBox="1"/>
          <p:nvPr>
            <p:ph idx="2" type="body"/>
          </p:nvPr>
        </p:nvSpPr>
        <p:spPr>
          <a:xfrm>
            <a:off x="844425" y="1359600"/>
            <a:ext cx="4805400" cy="2883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Quicksand"/>
              <a:buAutoNum type="arabicPeriod"/>
            </a:pPr>
            <a:r>
              <a:rPr lang="pt-BR" sz="1800">
                <a:latin typeface="Quicksand"/>
                <a:ea typeface="Quicksand"/>
                <a:cs typeface="Quicksand"/>
                <a:sym typeface="Quicksand"/>
              </a:rPr>
              <a:t>Não se sintam acanhados em perguntar! Sou estudante como vocês. Sei o que passa na nossa cabeça.</a:t>
            </a:r>
            <a:endParaRPr sz="1800">
              <a:latin typeface="Quicksand"/>
              <a:ea typeface="Quicksand"/>
              <a:cs typeface="Quicksand"/>
              <a:sym typeface="Quicksand"/>
            </a:endParaRPr>
          </a:p>
          <a:p>
            <a:pPr indent="0" lvl="0" marL="914400" rtl="0" algn="l">
              <a:lnSpc>
                <a:spcPct val="100000"/>
              </a:lnSpc>
              <a:spcBef>
                <a:spcPts val="0"/>
              </a:spcBef>
              <a:spcAft>
                <a:spcPts val="0"/>
              </a:spcAft>
              <a:buNone/>
            </a:pPr>
            <a:r>
              <a:t/>
            </a:r>
            <a:endParaRPr sz="1800">
              <a:latin typeface="Quicksand"/>
              <a:ea typeface="Quicksand"/>
              <a:cs typeface="Quicksand"/>
              <a:sym typeface="Quicksand"/>
            </a:endParaRPr>
          </a:p>
          <a:p>
            <a:pPr indent="-342900" lvl="0" marL="457200" rtl="0" algn="l">
              <a:lnSpc>
                <a:spcPct val="100000"/>
              </a:lnSpc>
              <a:spcBef>
                <a:spcPts val="0"/>
              </a:spcBef>
              <a:spcAft>
                <a:spcPts val="0"/>
              </a:spcAft>
              <a:buSzPts val="1800"/>
              <a:buFont typeface="Quicksand"/>
              <a:buAutoNum type="arabicPeriod"/>
            </a:pPr>
            <a:r>
              <a:rPr lang="pt-BR" sz="1800">
                <a:latin typeface="Quicksand"/>
                <a:ea typeface="Quicksand"/>
                <a:cs typeface="Quicksand"/>
                <a:sym typeface="Quicksand"/>
              </a:rPr>
              <a:t>Eu não sei de tudo (mas o google sabe, rs)</a:t>
            </a:r>
            <a:endParaRPr sz="1800">
              <a:latin typeface="Quicksand"/>
              <a:ea typeface="Quicksand"/>
              <a:cs typeface="Quicksand"/>
              <a:sym typeface="Quicksand"/>
            </a:endParaRPr>
          </a:p>
          <a:p>
            <a:pPr indent="0" lvl="0" marL="914400" rtl="0" algn="l">
              <a:lnSpc>
                <a:spcPct val="100000"/>
              </a:lnSpc>
              <a:spcBef>
                <a:spcPts val="0"/>
              </a:spcBef>
              <a:spcAft>
                <a:spcPts val="0"/>
              </a:spcAft>
              <a:buNone/>
            </a:pPr>
            <a:r>
              <a:t/>
            </a:r>
            <a:endParaRPr sz="1800">
              <a:latin typeface="Quicksand"/>
              <a:ea typeface="Quicksand"/>
              <a:cs typeface="Quicksand"/>
              <a:sym typeface="Quicksand"/>
            </a:endParaRPr>
          </a:p>
          <a:p>
            <a:pPr indent="-342900" lvl="0" marL="457200" rtl="0" algn="l">
              <a:lnSpc>
                <a:spcPct val="100000"/>
              </a:lnSpc>
              <a:spcBef>
                <a:spcPts val="0"/>
              </a:spcBef>
              <a:spcAft>
                <a:spcPts val="0"/>
              </a:spcAft>
              <a:buSzPts val="1800"/>
              <a:buFont typeface="Quicksand"/>
              <a:buAutoNum type="arabicPeriod"/>
            </a:pPr>
            <a:r>
              <a:rPr lang="pt-BR" sz="1800">
                <a:latin typeface="Quicksand"/>
                <a:ea typeface="Quicksand"/>
                <a:cs typeface="Quicksand"/>
                <a:sym typeface="Quicksand"/>
              </a:rPr>
              <a:t>Aqui é uma via de mão dupla. Estamos todos aprendendo.</a:t>
            </a:r>
            <a:endParaRPr sz="1800">
              <a:latin typeface="Quicksand"/>
              <a:ea typeface="Quicksand"/>
              <a:cs typeface="Quicksand"/>
              <a:sym typeface="Quicksand"/>
            </a:endParaRPr>
          </a:p>
          <a:p>
            <a:pPr indent="0" lvl="0" marL="914400" rtl="0" algn="l">
              <a:lnSpc>
                <a:spcPct val="100000"/>
              </a:lnSpc>
              <a:spcBef>
                <a:spcPts val="0"/>
              </a:spcBef>
              <a:spcAft>
                <a:spcPts val="0"/>
              </a:spcAft>
              <a:buNone/>
            </a:pPr>
            <a:r>
              <a:t/>
            </a:r>
            <a:endParaRPr sz="1800">
              <a:latin typeface="Quicksand"/>
              <a:ea typeface="Quicksand"/>
              <a:cs typeface="Quicksand"/>
              <a:sym typeface="Quicksand"/>
            </a:endParaRPr>
          </a:p>
          <a:p>
            <a:pPr indent="-342900" lvl="0" marL="457200" rtl="0" algn="l">
              <a:lnSpc>
                <a:spcPct val="100000"/>
              </a:lnSpc>
              <a:spcBef>
                <a:spcPts val="0"/>
              </a:spcBef>
              <a:spcAft>
                <a:spcPts val="0"/>
              </a:spcAft>
              <a:buSzPts val="1800"/>
              <a:buFont typeface="Quicksand"/>
              <a:buAutoNum type="arabicPeriod"/>
            </a:pPr>
            <a:r>
              <a:rPr lang="pt-BR" sz="1800">
                <a:latin typeface="Quicksand"/>
                <a:ea typeface="Quicksand"/>
                <a:cs typeface="Quicksand"/>
                <a:sym typeface="Quicksand"/>
              </a:rPr>
              <a:t>Interajam para que fique uma coisa mais fluída e mais gostosa de se aprender!</a:t>
            </a:r>
            <a:endParaRPr sz="1800">
              <a:latin typeface="Quicksand"/>
              <a:ea typeface="Quicksand"/>
              <a:cs typeface="Quicksand"/>
              <a:sym typeface="Quicksand"/>
            </a:endParaRPr>
          </a:p>
        </p:txBody>
      </p:sp>
      <p:sp>
        <p:nvSpPr>
          <p:cNvPr id="185" name="Google Shape;185;gad9e2c5d86_0_70"/>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186" name="Google Shape;186;gad9e2c5d86_0_70"/>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PRIMEIROS ACORDOS</a:t>
            </a:r>
            <a:endParaRPr b="1">
              <a:solidFill>
                <a:srgbClr val="1F243C"/>
              </a:solidFill>
              <a:latin typeface="Quicksand"/>
              <a:ea typeface="Quicksand"/>
              <a:cs typeface="Quicksand"/>
              <a:sym typeface="Quicksand"/>
            </a:endParaRPr>
          </a:p>
        </p:txBody>
      </p:sp>
      <p:pic>
        <p:nvPicPr>
          <p:cNvPr descr="TESTArtboard 1 copy 7@3x.png" id="187" name="Google Shape;187;gad9e2c5d86_0_70"/>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188" name="Google Shape;188;gad9e2c5d86_0_70"/>
          <p:cNvPicPr preferRelativeResize="0"/>
          <p:nvPr/>
        </p:nvPicPr>
        <p:blipFill>
          <a:blip r:embed="rId4">
            <a:alphaModFix/>
          </a:blip>
          <a:stretch>
            <a:fillRect/>
          </a:stretch>
        </p:blipFill>
        <p:spPr>
          <a:xfrm>
            <a:off x="6100050" y="1381875"/>
            <a:ext cx="2529450" cy="3426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adcb6c72ce_0_522"/>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656" name="Google Shape;656;gadcb6c72ce_0_522"/>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APRENDIZADO NÃO-SUPERVISIONADO</a:t>
            </a:r>
            <a:endParaRPr b="1">
              <a:solidFill>
                <a:srgbClr val="1F243C"/>
              </a:solidFill>
              <a:latin typeface="Quicksand"/>
              <a:ea typeface="Quicksand"/>
              <a:cs typeface="Quicksand"/>
              <a:sym typeface="Quicksand"/>
            </a:endParaRPr>
          </a:p>
        </p:txBody>
      </p:sp>
      <p:pic>
        <p:nvPicPr>
          <p:cNvPr descr="TESTArtboard 1 copy 7@3x.png" id="657" name="Google Shape;657;gadcb6c72ce_0_522"/>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658" name="Google Shape;658;gadcb6c72ce_0_522"/>
          <p:cNvPicPr preferRelativeResize="0"/>
          <p:nvPr/>
        </p:nvPicPr>
        <p:blipFill>
          <a:blip r:embed="rId4">
            <a:alphaModFix/>
          </a:blip>
          <a:stretch>
            <a:fillRect/>
          </a:stretch>
        </p:blipFill>
        <p:spPr>
          <a:xfrm>
            <a:off x="1301225" y="1261575"/>
            <a:ext cx="5940700" cy="38140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adcb6c72ce_0_389"/>
          <p:cNvSpPr txBox="1"/>
          <p:nvPr>
            <p:ph idx="2" type="body"/>
          </p:nvPr>
        </p:nvSpPr>
        <p:spPr>
          <a:xfrm>
            <a:off x="844425" y="1359600"/>
            <a:ext cx="3978600" cy="2883000"/>
          </a:xfrm>
          <a:prstGeom prst="rect">
            <a:avLst/>
          </a:prstGeom>
          <a:noFill/>
          <a:ln>
            <a:noFill/>
          </a:ln>
        </p:spPr>
        <p:txBody>
          <a:bodyPr anchorCtr="0" anchor="t" bIns="91425" lIns="91425" spcFirstLastPara="1" rIns="91425" wrap="square" tIns="91425">
            <a:noAutofit/>
          </a:bodyPr>
          <a:lstStyle/>
          <a:p>
            <a:pPr indent="-336550" lvl="0" marL="457200" rtl="0" algn="l">
              <a:spcBef>
                <a:spcPts val="600"/>
              </a:spcBef>
              <a:spcAft>
                <a:spcPts val="0"/>
              </a:spcAft>
              <a:buClr>
                <a:srgbClr val="0DB7C4"/>
              </a:buClr>
              <a:buSzPts val="1700"/>
              <a:buFont typeface="Quicksand"/>
              <a:buChar char="▹"/>
            </a:pPr>
            <a:r>
              <a:rPr lang="pt-BR" sz="1700">
                <a:latin typeface="Quicksand"/>
                <a:ea typeface="Quicksand"/>
                <a:cs typeface="Quicksand"/>
                <a:sym typeface="Quicksand"/>
              </a:rPr>
              <a:t>Considera um </a:t>
            </a:r>
            <a:r>
              <a:rPr b="1" lang="pt-BR" sz="1700">
                <a:latin typeface="Quicksand"/>
                <a:ea typeface="Quicksand"/>
                <a:cs typeface="Quicksand"/>
                <a:sym typeface="Quicksand"/>
              </a:rPr>
              <a:t>agente que recebe informações a partir de interações com o ambiente</a:t>
            </a:r>
            <a:r>
              <a:rPr lang="pt-BR" sz="1700">
                <a:latin typeface="Quicksand"/>
                <a:ea typeface="Quicksand"/>
                <a:cs typeface="Quicksand"/>
                <a:sym typeface="Quicksand"/>
              </a:rPr>
              <a:t>.</a:t>
            </a:r>
            <a:endParaRPr sz="1700">
              <a:latin typeface="Quicksand"/>
              <a:ea typeface="Quicksand"/>
              <a:cs typeface="Quicksand"/>
              <a:sym typeface="Quicksand"/>
            </a:endParaRPr>
          </a:p>
          <a:p>
            <a:pPr indent="-336550" lvl="0" marL="457200" rtl="0" algn="l">
              <a:lnSpc>
                <a:spcPct val="115000"/>
              </a:lnSpc>
              <a:spcBef>
                <a:spcPts val="0"/>
              </a:spcBef>
              <a:spcAft>
                <a:spcPts val="0"/>
              </a:spcAft>
              <a:buClr>
                <a:srgbClr val="0DB7C4"/>
              </a:buClr>
              <a:buSzPts val="1700"/>
              <a:buFont typeface="Arial"/>
              <a:buChar char="▹"/>
            </a:pPr>
            <a:r>
              <a:rPr lang="pt-BR" sz="1700">
                <a:latin typeface="Quicksand"/>
                <a:ea typeface="Quicksand"/>
                <a:cs typeface="Quicksand"/>
                <a:sym typeface="Quicksand"/>
              </a:rPr>
              <a:t>Visa aprender </a:t>
            </a:r>
            <a:r>
              <a:rPr b="1" lang="pt-BR" sz="1700">
                <a:latin typeface="Quicksand"/>
                <a:ea typeface="Quicksand"/>
                <a:cs typeface="Quicksand"/>
                <a:sym typeface="Quicksand"/>
              </a:rPr>
              <a:t>ações </a:t>
            </a:r>
            <a:r>
              <a:rPr lang="pt-BR" sz="1700">
                <a:latin typeface="Quicksand"/>
                <a:ea typeface="Quicksand"/>
                <a:cs typeface="Quicksand"/>
                <a:sym typeface="Quicksand"/>
              </a:rPr>
              <a:t>que devem ser tomadas </a:t>
            </a:r>
            <a:r>
              <a:rPr b="1" lang="pt-BR" sz="1700">
                <a:latin typeface="Quicksand"/>
                <a:ea typeface="Quicksand"/>
                <a:cs typeface="Quicksand"/>
                <a:sym typeface="Quicksand"/>
              </a:rPr>
              <a:t>para maximizar alguma recompensa</a:t>
            </a:r>
            <a:r>
              <a:rPr lang="pt-BR" sz="1700">
                <a:latin typeface="Quicksand"/>
                <a:ea typeface="Quicksand"/>
                <a:cs typeface="Quicksand"/>
                <a:sym typeface="Quicksand"/>
              </a:rPr>
              <a:t>. </a:t>
            </a:r>
            <a:endParaRPr sz="1700">
              <a:latin typeface="Quicksand"/>
              <a:ea typeface="Quicksand"/>
              <a:cs typeface="Quicksand"/>
              <a:sym typeface="Quicksand"/>
            </a:endParaRPr>
          </a:p>
          <a:p>
            <a:pPr indent="-336550" lvl="0" marL="457200" rtl="0" algn="l">
              <a:lnSpc>
                <a:spcPct val="115000"/>
              </a:lnSpc>
              <a:spcBef>
                <a:spcPts val="0"/>
              </a:spcBef>
              <a:spcAft>
                <a:spcPts val="0"/>
              </a:spcAft>
              <a:buClr>
                <a:srgbClr val="0DB7C4"/>
              </a:buClr>
              <a:buSzPts val="1700"/>
              <a:buFont typeface="Quicksand"/>
              <a:buChar char="▹"/>
            </a:pPr>
            <a:r>
              <a:rPr lang="pt-BR" sz="1700">
                <a:latin typeface="Quicksand"/>
                <a:ea typeface="Quicksand"/>
                <a:cs typeface="Quicksand"/>
                <a:sym typeface="Quicksand"/>
              </a:rPr>
              <a:t>Tarefas comuns:</a:t>
            </a:r>
            <a:endParaRPr sz="1700">
              <a:latin typeface="Quicksand"/>
              <a:ea typeface="Quicksand"/>
              <a:cs typeface="Quicksand"/>
              <a:sym typeface="Quicksand"/>
            </a:endParaRPr>
          </a:p>
          <a:p>
            <a:pPr indent="-336550" lvl="1" marL="914400" rtl="0" algn="l">
              <a:lnSpc>
                <a:spcPct val="115000"/>
              </a:lnSpc>
              <a:spcBef>
                <a:spcPts val="0"/>
              </a:spcBef>
              <a:spcAft>
                <a:spcPts val="0"/>
              </a:spcAft>
              <a:buClr>
                <a:srgbClr val="0DB7C4"/>
              </a:buClr>
              <a:buSzPts val="1700"/>
              <a:buFont typeface="Quicksand"/>
              <a:buChar char="▸"/>
            </a:pPr>
            <a:r>
              <a:rPr lang="pt-BR" sz="1700">
                <a:latin typeface="Quicksand"/>
                <a:ea typeface="Quicksand"/>
                <a:cs typeface="Quicksand"/>
                <a:sym typeface="Quicksand"/>
              </a:rPr>
              <a:t>Robótica.</a:t>
            </a:r>
            <a:endParaRPr sz="1700">
              <a:latin typeface="Quicksand"/>
              <a:ea typeface="Quicksand"/>
              <a:cs typeface="Quicksand"/>
              <a:sym typeface="Quicksand"/>
            </a:endParaRPr>
          </a:p>
          <a:p>
            <a:pPr indent="-336550" lvl="1" marL="914400" rtl="0" algn="l">
              <a:lnSpc>
                <a:spcPct val="115000"/>
              </a:lnSpc>
              <a:spcBef>
                <a:spcPts val="0"/>
              </a:spcBef>
              <a:spcAft>
                <a:spcPts val="0"/>
              </a:spcAft>
              <a:buClr>
                <a:srgbClr val="0DB7C4"/>
              </a:buClr>
              <a:buSzPts val="1700"/>
              <a:buFont typeface="Quicksand"/>
              <a:buChar char="▸"/>
            </a:pPr>
            <a:r>
              <a:rPr lang="pt-BR" sz="1700">
                <a:latin typeface="Quicksand"/>
                <a:ea typeface="Quicksand"/>
                <a:cs typeface="Quicksand"/>
                <a:sym typeface="Quicksand"/>
              </a:rPr>
              <a:t>Jogos de tabuleiro. </a:t>
            </a:r>
            <a:endParaRPr sz="1700">
              <a:latin typeface="Quicksand"/>
              <a:ea typeface="Quicksand"/>
              <a:cs typeface="Quicksand"/>
              <a:sym typeface="Quicksand"/>
            </a:endParaRPr>
          </a:p>
          <a:p>
            <a:pPr indent="-336550" lvl="1" marL="914400" rtl="0" algn="l">
              <a:lnSpc>
                <a:spcPct val="115000"/>
              </a:lnSpc>
              <a:spcBef>
                <a:spcPts val="0"/>
              </a:spcBef>
              <a:spcAft>
                <a:spcPts val="0"/>
              </a:spcAft>
              <a:buClr>
                <a:srgbClr val="0DB7C4"/>
              </a:buClr>
              <a:buSzPts val="1700"/>
              <a:buFont typeface="Quicksand"/>
              <a:buChar char="▸"/>
            </a:pPr>
            <a:r>
              <a:rPr lang="pt-BR" sz="1700">
                <a:latin typeface="Quicksand"/>
                <a:ea typeface="Quicksand"/>
                <a:cs typeface="Quicksand"/>
                <a:sym typeface="Quicksand"/>
              </a:rPr>
              <a:t>Videogames. </a:t>
            </a:r>
            <a:endParaRPr sz="1700">
              <a:latin typeface="Quicksand"/>
              <a:ea typeface="Quicksand"/>
              <a:cs typeface="Quicksand"/>
              <a:sym typeface="Quicksand"/>
            </a:endParaRPr>
          </a:p>
          <a:p>
            <a:pPr indent="-336550" lvl="1" marL="914400" rtl="0" algn="l">
              <a:lnSpc>
                <a:spcPct val="115000"/>
              </a:lnSpc>
              <a:spcBef>
                <a:spcPts val="0"/>
              </a:spcBef>
              <a:spcAft>
                <a:spcPts val="0"/>
              </a:spcAft>
              <a:buClr>
                <a:srgbClr val="0DB7C4"/>
              </a:buClr>
              <a:buSzPts val="1700"/>
              <a:buFont typeface="Quicksand"/>
              <a:buChar char="▸"/>
            </a:pPr>
            <a:r>
              <a:rPr lang="pt-BR" sz="1700">
                <a:latin typeface="Quicksand"/>
                <a:ea typeface="Quicksand"/>
                <a:cs typeface="Quicksand"/>
                <a:sym typeface="Quicksand"/>
              </a:rPr>
              <a:t>Carros autônomos</a:t>
            </a:r>
            <a:endParaRPr sz="1700">
              <a:latin typeface="Quicksand"/>
              <a:ea typeface="Quicksand"/>
              <a:cs typeface="Quicksand"/>
              <a:sym typeface="Quicksand"/>
            </a:endParaRPr>
          </a:p>
        </p:txBody>
      </p:sp>
      <p:sp>
        <p:nvSpPr>
          <p:cNvPr id="664" name="Google Shape;664;gadcb6c72ce_0_38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665" name="Google Shape;665;gadcb6c72ce_0_389"/>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APRENDIZADO POR REFORÇO</a:t>
            </a:r>
            <a:endParaRPr b="1">
              <a:solidFill>
                <a:srgbClr val="1F243C"/>
              </a:solidFill>
              <a:latin typeface="Quicksand"/>
              <a:ea typeface="Quicksand"/>
              <a:cs typeface="Quicksand"/>
              <a:sym typeface="Quicksand"/>
            </a:endParaRPr>
          </a:p>
        </p:txBody>
      </p:sp>
      <p:pic>
        <p:nvPicPr>
          <p:cNvPr descr="TESTArtboard 1 copy 7@3x.png" id="666" name="Google Shape;666;gadcb6c72ce_0_389"/>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667" name="Google Shape;667;gadcb6c72ce_0_389"/>
          <p:cNvPicPr preferRelativeResize="0"/>
          <p:nvPr/>
        </p:nvPicPr>
        <p:blipFill>
          <a:blip r:embed="rId4">
            <a:alphaModFix/>
          </a:blip>
          <a:stretch>
            <a:fillRect/>
          </a:stretch>
        </p:blipFill>
        <p:spPr>
          <a:xfrm>
            <a:off x="4590149" y="1900225"/>
            <a:ext cx="4078676" cy="2883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adcb6c72ce_0_342"/>
          <p:cNvSpPr/>
          <p:nvPr/>
        </p:nvSpPr>
        <p:spPr>
          <a:xfrm>
            <a:off x="-150" y="0"/>
            <a:ext cx="9144000" cy="36894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C3DB"/>
              </a:solidFill>
              <a:latin typeface="Arial"/>
              <a:ea typeface="Arial"/>
              <a:cs typeface="Arial"/>
              <a:sym typeface="Arial"/>
            </a:endParaRPr>
          </a:p>
        </p:txBody>
      </p:sp>
      <p:sp>
        <p:nvSpPr>
          <p:cNvPr id="673" name="Google Shape;673;gadcb6c72ce_0_342"/>
          <p:cNvSpPr/>
          <p:nvPr/>
        </p:nvSpPr>
        <p:spPr>
          <a:xfrm>
            <a:off x="-150" y="0"/>
            <a:ext cx="9144000" cy="3156900"/>
          </a:xfrm>
          <a:prstGeom prst="rect">
            <a:avLst/>
          </a:prstGeom>
          <a:solidFill>
            <a:srgbClr val="00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adcb6c72ce_0_342"/>
          <p:cNvSpPr txBox="1"/>
          <p:nvPr/>
        </p:nvSpPr>
        <p:spPr>
          <a:xfrm>
            <a:off x="8296275" y="2143500"/>
            <a:ext cx="847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fld id="{00000000-1234-1234-1234-123412341234}" type="slidenum">
              <a:rPr b="0" i="0" lang="pt-BR" sz="2400" u="none" cap="none" strike="noStrike">
                <a:solidFill>
                  <a:srgbClr val="28C3DB"/>
                </a:solidFill>
                <a:latin typeface="Dosis"/>
                <a:ea typeface="Dosis"/>
                <a:cs typeface="Dosis"/>
                <a:sym typeface="Dosis"/>
              </a:rPr>
              <a:t>‹#›</a:t>
            </a:fld>
            <a:endParaRPr b="0" i="0" sz="1400" u="none" cap="none" strike="noStrike">
              <a:solidFill>
                <a:srgbClr val="28C3DB"/>
              </a:solidFill>
              <a:latin typeface="Arial"/>
              <a:ea typeface="Arial"/>
              <a:cs typeface="Arial"/>
              <a:sym typeface="Arial"/>
            </a:endParaRPr>
          </a:p>
        </p:txBody>
      </p:sp>
      <p:sp>
        <p:nvSpPr>
          <p:cNvPr id="675" name="Google Shape;675;gadcb6c72ce_0_342"/>
          <p:cNvSpPr txBox="1"/>
          <p:nvPr>
            <p:ph type="ctrTitle"/>
          </p:nvPr>
        </p:nvSpPr>
        <p:spPr>
          <a:xfrm>
            <a:off x="465775" y="454025"/>
            <a:ext cx="6609300" cy="231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pt-BR" sz="4000">
                <a:solidFill>
                  <a:srgbClr val="FFFFFF"/>
                </a:solidFill>
                <a:latin typeface="Quicksand"/>
                <a:ea typeface="Quicksand"/>
                <a:cs typeface="Quicksand"/>
                <a:sym typeface="Quicksand"/>
              </a:rPr>
              <a:t>5</a:t>
            </a:r>
            <a:r>
              <a:rPr lang="pt-BR" sz="4000">
                <a:solidFill>
                  <a:srgbClr val="FFFFFF"/>
                </a:solidFill>
                <a:latin typeface="Quicksand"/>
                <a:ea typeface="Quicksand"/>
                <a:cs typeface="Quicksand"/>
                <a:sym typeface="Quicksand"/>
              </a:rPr>
              <a:t>. FERRAMENTÁRIO</a:t>
            </a:r>
            <a:endParaRPr sz="4000">
              <a:solidFill>
                <a:srgbClr val="FFFFFF"/>
              </a:solidFill>
              <a:latin typeface="Quicksand"/>
              <a:ea typeface="Quicksand"/>
              <a:cs typeface="Quicksand"/>
              <a:sym typeface="Quicksand"/>
            </a:endParaRPr>
          </a:p>
        </p:txBody>
      </p:sp>
      <p:pic>
        <p:nvPicPr>
          <p:cNvPr descr="TESTArtboard 1 copy 7@3x.png" id="676" name="Google Shape;676;gadcb6c72ce_0_342"/>
          <p:cNvPicPr preferRelativeResize="0"/>
          <p:nvPr/>
        </p:nvPicPr>
        <p:blipFill rotWithShape="1">
          <a:blip r:embed="rId3">
            <a:alphaModFix/>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adcb6c72ce_0_442"/>
          <p:cNvSpPr txBox="1"/>
          <p:nvPr>
            <p:ph idx="2" type="body"/>
          </p:nvPr>
        </p:nvSpPr>
        <p:spPr>
          <a:xfrm>
            <a:off x="844425" y="1359600"/>
            <a:ext cx="4930500" cy="2883000"/>
          </a:xfrm>
          <a:prstGeom prst="rect">
            <a:avLst/>
          </a:prstGeom>
          <a:noFill/>
          <a:ln>
            <a:noFill/>
          </a:ln>
        </p:spPr>
        <p:txBody>
          <a:bodyPr anchorCtr="0" anchor="t" bIns="91425" lIns="91425" spcFirstLastPara="1" rIns="91425" wrap="square" tIns="91425">
            <a:noAutofit/>
          </a:bodyPr>
          <a:lstStyle/>
          <a:p>
            <a:pPr indent="-349250" lvl="0" marL="457200" rtl="0" algn="l">
              <a:spcBef>
                <a:spcPts val="600"/>
              </a:spcBef>
              <a:spcAft>
                <a:spcPts val="0"/>
              </a:spcAft>
              <a:buClr>
                <a:srgbClr val="0DB7C4"/>
              </a:buClr>
              <a:buSzPts val="1900"/>
              <a:buFont typeface="Quicksand"/>
              <a:buChar char="▹"/>
            </a:pPr>
            <a:r>
              <a:rPr lang="pt-BR" sz="1900">
                <a:latin typeface="Quicksand"/>
                <a:ea typeface="Quicksand"/>
                <a:cs typeface="Quicksand"/>
                <a:sym typeface="Quicksand"/>
              </a:rPr>
              <a:t>Python 3</a:t>
            </a:r>
            <a:endParaRPr sz="1900">
              <a:latin typeface="Quicksand"/>
              <a:ea typeface="Quicksand"/>
              <a:cs typeface="Quicksand"/>
              <a:sym typeface="Quicksand"/>
            </a:endParaRPr>
          </a:p>
          <a:p>
            <a:pPr indent="-349250" lvl="0" marL="457200" rtl="0" algn="l">
              <a:spcBef>
                <a:spcPts val="0"/>
              </a:spcBef>
              <a:spcAft>
                <a:spcPts val="0"/>
              </a:spcAft>
              <a:buClr>
                <a:srgbClr val="0DB7C4"/>
              </a:buClr>
              <a:buSzPts val="1900"/>
              <a:buFont typeface="Quicksand"/>
              <a:buChar char="▹"/>
            </a:pPr>
            <a:r>
              <a:rPr lang="pt-BR" sz="1900">
                <a:latin typeface="Quicksand"/>
                <a:ea typeface="Quicksand"/>
                <a:cs typeface="Quicksand"/>
                <a:sym typeface="Quicksand"/>
              </a:rPr>
              <a:t>Algumas </a:t>
            </a:r>
            <a:r>
              <a:rPr b="1" lang="pt-BR" sz="1900">
                <a:latin typeface="Quicksand"/>
                <a:ea typeface="Quicksand"/>
                <a:cs typeface="Quicksand"/>
                <a:sym typeface="Quicksand"/>
              </a:rPr>
              <a:t>bibliotecas</a:t>
            </a:r>
            <a:r>
              <a:rPr lang="pt-BR" sz="1900">
                <a:latin typeface="Quicksand"/>
                <a:ea typeface="Quicksand"/>
                <a:cs typeface="Quicksand"/>
                <a:sym typeface="Quicksand"/>
              </a:rPr>
              <a:t> padrões para o trabalho de Data Science</a:t>
            </a:r>
            <a:endParaRPr sz="1900">
              <a:latin typeface="Quicksand"/>
              <a:ea typeface="Quicksand"/>
              <a:cs typeface="Quicksand"/>
              <a:sym typeface="Quicksand"/>
            </a:endParaRPr>
          </a:p>
          <a:p>
            <a:pPr indent="-349250" lvl="1" marL="914400" rtl="0" algn="l">
              <a:spcBef>
                <a:spcPts val="0"/>
              </a:spcBef>
              <a:spcAft>
                <a:spcPts val="0"/>
              </a:spcAft>
              <a:buClr>
                <a:srgbClr val="0DB7C4"/>
              </a:buClr>
              <a:buSzPts val="1900"/>
              <a:buFont typeface="Quicksand"/>
              <a:buChar char="▸"/>
            </a:pPr>
            <a:r>
              <a:rPr b="1" lang="pt-BR" sz="1900">
                <a:latin typeface="Quicksand"/>
                <a:ea typeface="Quicksand"/>
                <a:cs typeface="Quicksand"/>
                <a:sym typeface="Quicksand"/>
              </a:rPr>
              <a:t>Numpy</a:t>
            </a:r>
            <a:r>
              <a:rPr lang="pt-BR" sz="1900">
                <a:latin typeface="Quicksand"/>
                <a:ea typeface="Quicksand"/>
                <a:cs typeface="Quicksand"/>
                <a:sym typeface="Quicksand"/>
              </a:rPr>
              <a:t>: manipulação de vetores e matrizes</a:t>
            </a:r>
            <a:endParaRPr sz="1900">
              <a:latin typeface="Quicksand"/>
              <a:ea typeface="Quicksand"/>
              <a:cs typeface="Quicksand"/>
              <a:sym typeface="Quicksand"/>
            </a:endParaRPr>
          </a:p>
          <a:p>
            <a:pPr indent="-349250" lvl="1" marL="914400" rtl="0" algn="l">
              <a:spcBef>
                <a:spcPts val="0"/>
              </a:spcBef>
              <a:spcAft>
                <a:spcPts val="0"/>
              </a:spcAft>
              <a:buClr>
                <a:srgbClr val="0DB7C4"/>
              </a:buClr>
              <a:buSzPts val="1900"/>
              <a:buFont typeface="Quicksand"/>
              <a:buChar char="▸"/>
            </a:pPr>
            <a:r>
              <a:rPr b="1" lang="pt-BR" sz="1900">
                <a:latin typeface="Quicksand"/>
                <a:ea typeface="Quicksand"/>
                <a:cs typeface="Quicksand"/>
                <a:sym typeface="Quicksand"/>
              </a:rPr>
              <a:t>Pandas</a:t>
            </a:r>
            <a:r>
              <a:rPr lang="pt-BR" sz="1900">
                <a:latin typeface="Quicksand"/>
                <a:ea typeface="Quicksand"/>
                <a:cs typeface="Quicksand"/>
                <a:sym typeface="Quicksand"/>
              </a:rPr>
              <a:t>: manipulação de dados</a:t>
            </a:r>
            <a:endParaRPr sz="1900">
              <a:latin typeface="Quicksand"/>
              <a:ea typeface="Quicksand"/>
              <a:cs typeface="Quicksand"/>
              <a:sym typeface="Quicksand"/>
            </a:endParaRPr>
          </a:p>
          <a:p>
            <a:pPr indent="-349250" lvl="1" marL="914400" rtl="0" algn="l">
              <a:spcBef>
                <a:spcPts val="0"/>
              </a:spcBef>
              <a:spcAft>
                <a:spcPts val="0"/>
              </a:spcAft>
              <a:buClr>
                <a:srgbClr val="0DB7C4"/>
              </a:buClr>
              <a:buSzPts val="1900"/>
              <a:buFont typeface="Quicksand"/>
              <a:buChar char="▸"/>
            </a:pPr>
            <a:r>
              <a:rPr b="1" lang="pt-BR" sz="1900">
                <a:latin typeface="Quicksand"/>
                <a:ea typeface="Quicksand"/>
                <a:cs typeface="Quicksand"/>
                <a:sym typeface="Quicksand"/>
              </a:rPr>
              <a:t>Scikit-Learn:</a:t>
            </a:r>
            <a:r>
              <a:rPr lang="pt-BR" sz="1900">
                <a:latin typeface="Quicksand"/>
                <a:ea typeface="Quicksand"/>
                <a:cs typeface="Quicksand"/>
                <a:sym typeface="Quicksand"/>
              </a:rPr>
              <a:t> geração de modelos</a:t>
            </a:r>
            <a:endParaRPr sz="1900">
              <a:latin typeface="Quicksand"/>
              <a:ea typeface="Quicksand"/>
              <a:cs typeface="Quicksand"/>
              <a:sym typeface="Quicksand"/>
            </a:endParaRPr>
          </a:p>
          <a:p>
            <a:pPr indent="-349250" lvl="1" marL="914400" rtl="0" algn="l">
              <a:spcBef>
                <a:spcPts val="0"/>
              </a:spcBef>
              <a:spcAft>
                <a:spcPts val="0"/>
              </a:spcAft>
              <a:buClr>
                <a:srgbClr val="0DB7C4"/>
              </a:buClr>
              <a:buSzPts val="1900"/>
              <a:buFont typeface="Quicksand"/>
              <a:buChar char="▸"/>
            </a:pPr>
            <a:r>
              <a:rPr lang="pt-BR" sz="1900">
                <a:latin typeface="Quicksand"/>
                <a:ea typeface="Quicksand"/>
                <a:cs typeface="Quicksand"/>
                <a:sym typeface="Quicksand"/>
              </a:rPr>
              <a:t>Visualização de dados</a:t>
            </a:r>
            <a:endParaRPr sz="1900">
              <a:latin typeface="Quicksand"/>
              <a:ea typeface="Quicksand"/>
              <a:cs typeface="Quicksand"/>
              <a:sym typeface="Quicksand"/>
            </a:endParaRPr>
          </a:p>
          <a:p>
            <a:pPr indent="-349250" lvl="2" marL="1371600" rtl="0" algn="l">
              <a:spcBef>
                <a:spcPts val="0"/>
              </a:spcBef>
              <a:spcAft>
                <a:spcPts val="0"/>
              </a:spcAft>
              <a:buSzPts val="1900"/>
              <a:buFont typeface="Quicksand"/>
              <a:buChar char="⬩"/>
            </a:pPr>
            <a:r>
              <a:rPr b="1" lang="pt-BR" sz="1900">
                <a:latin typeface="Quicksand"/>
                <a:ea typeface="Quicksand"/>
                <a:cs typeface="Quicksand"/>
                <a:sym typeface="Quicksand"/>
              </a:rPr>
              <a:t>Matplotlib</a:t>
            </a:r>
            <a:endParaRPr b="1" sz="1900">
              <a:latin typeface="Quicksand"/>
              <a:ea typeface="Quicksand"/>
              <a:cs typeface="Quicksand"/>
              <a:sym typeface="Quicksand"/>
            </a:endParaRPr>
          </a:p>
          <a:p>
            <a:pPr indent="-349250" lvl="2" marL="1371600" rtl="0" algn="l">
              <a:spcBef>
                <a:spcPts val="0"/>
              </a:spcBef>
              <a:spcAft>
                <a:spcPts val="0"/>
              </a:spcAft>
              <a:buSzPts val="1900"/>
              <a:buFont typeface="Quicksand"/>
              <a:buChar char="⬩"/>
            </a:pPr>
            <a:r>
              <a:rPr b="1" lang="pt-BR" sz="1900">
                <a:latin typeface="Quicksand"/>
                <a:ea typeface="Quicksand"/>
                <a:cs typeface="Quicksand"/>
                <a:sym typeface="Quicksand"/>
              </a:rPr>
              <a:t>Seaborn</a:t>
            </a:r>
            <a:r>
              <a:rPr lang="pt-BR" sz="1900">
                <a:latin typeface="Quicksand"/>
                <a:ea typeface="Quicksand"/>
                <a:cs typeface="Quicksand"/>
                <a:sym typeface="Quicksand"/>
              </a:rPr>
              <a:t> </a:t>
            </a:r>
            <a:endParaRPr sz="1900">
              <a:latin typeface="Quicksand"/>
              <a:ea typeface="Quicksand"/>
              <a:cs typeface="Quicksand"/>
              <a:sym typeface="Quicksand"/>
            </a:endParaRPr>
          </a:p>
          <a:p>
            <a:pPr indent="-349250" lvl="2" marL="1371600" rtl="0" algn="l">
              <a:spcBef>
                <a:spcPts val="0"/>
              </a:spcBef>
              <a:spcAft>
                <a:spcPts val="0"/>
              </a:spcAft>
              <a:buSzPts val="1900"/>
              <a:buFont typeface="Quicksand"/>
              <a:buChar char="⬩"/>
            </a:pPr>
            <a:r>
              <a:rPr b="1" lang="pt-BR" sz="1900">
                <a:latin typeface="Quicksand"/>
                <a:ea typeface="Quicksand"/>
                <a:cs typeface="Quicksand"/>
                <a:sym typeface="Quicksand"/>
              </a:rPr>
              <a:t>Folium</a:t>
            </a:r>
            <a:endParaRPr b="1" sz="1900">
              <a:latin typeface="Quicksand"/>
              <a:ea typeface="Quicksand"/>
              <a:cs typeface="Quicksand"/>
              <a:sym typeface="Quicksand"/>
            </a:endParaRPr>
          </a:p>
        </p:txBody>
      </p:sp>
      <p:sp>
        <p:nvSpPr>
          <p:cNvPr id="682" name="Google Shape;682;gadcb6c72ce_0_442"/>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683" name="Google Shape;683;gadcb6c72ce_0_442"/>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IREMOS UTILIZAR?</a:t>
            </a:r>
            <a:endParaRPr b="1">
              <a:solidFill>
                <a:srgbClr val="1F243C"/>
              </a:solidFill>
              <a:latin typeface="Quicksand"/>
              <a:ea typeface="Quicksand"/>
              <a:cs typeface="Quicksand"/>
              <a:sym typeface="Quicksand"/>
            </a:endParaRPr>
          </a:p>
        </p:txBody>
      </p:sp>
      <p:pic>
        <p:nvPicPr>
          <p:cNvPr descr="TESTArtboard 1 copy 7@3x.png" id="684" name="Google Shape;684;gadcb6c72ce_0_442"/>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685" name="Google Shape;685;gadcb6c72ce_0_442"/>
          <p:cNvPicPr preferRelativeResize="0"/>
          <p:nvPr/>
        </p:nvPicPr>
        <p:blipFill>
          <a:blip r:embed="rId4">
            <a:alphaModFix/>
          </a:blip>
          <a:stretch>
            <a:fillRect/>
          </a:stretch>
        </p:blipFill>
        <p:spPr>
          <a:xfrm>
            <a:off x="5774925" y="4134825"/>
            <a:ext cx="3237350" cy="958550"/>
          </a:xfrm>
          <a:prstGeom prst="rect">
            <a:avLst/>
          </a:prstGeom>
          <a:noFill/>
          <a:ln>
            <a:noFill/>
          </a:ln>
        </p:spPr>
      </p:pic>
      <p:pic>
        <p:nvPicPr>
          <p:cNvPr id="686" name="Google Shape;686;gadcb6c72ce_0_442"/>
          <p:cNvPicPr preferRelativeResize="0"/>
          <p:nvPr/>
        </p:nvPicPr>
        <p:blipFill>
          <a:blip r:embed="rId5">
            <a:alphaModFix/>
          </a:blip>
          <a:stretch>
            <a:fillRect/>
          </a:stretch>
        </p:blipFill>
        <p:spPr>
          <a:xfrm>
            <a:off x="8016794" y="3022269"/>
            <a:ext cx="1071000" cy="1071000"/>
          </a:xfrm>
          <a:prstGeom prst="rect">
            <a:avLst/>
          </a:prstGeom>
          <a:noFill/>
          <a:ln>
            <a:noFill/>
          </a:ln>
        </p:spPr>
      </p:pic>
      <p:pic>
        <p:nvPicPr>
          <p:cNvPr id="687" name="Google Shape;687;gadcb6c72ce_0_442"/>
          <p:cNvPicPr preferRelativeResize="0"/>
          <p:nvPr/>
        </p:nvPicPr>
        <p:blipFill>
          <a:blip r:embed="rId6">
            <a:alphaModFix/>
          </a:blip>
          <a:stretch>
            <a:fillRect/>
          </a:stretch>
        </p:blipFill>
        <p:spPr>
          <a:xfrm>
            <a:off x="6143953" y="2862275"/>
            <a:ext cx="2035998" cy="1201600"/>
          </a:xfrm>
          <a:prstGeom prst="rect">
            <a:avLst/>
          </a:prstGeom>
          <a:noFill/>
          <a:ln>
            <a:noFill/>
          </a:ln>
        </p:spPr>
      </p:pic>
      <p:pic>
        <p:nvPicPr>
          <p:cNvPr id="688" name="Google Shape;688;gadcb6c72ce_0_442"/>
          <p:cNvPicPr preferRelativeResize="0"/>
          <p:nvPr/>
        </p:nvPicPr>
        <p:blipFill>
          <a:blip r:embed="rId7">
            <a:alphaModFix/>
          </a:blip>
          <a:stretch>
            <a:fillRect/>
          </a:stretch>
        </p:blipFill>
        <p:spPr>
          <a:xfrm>
            <a:off x="3951050" y="4093275"/>
            <a:ext cx="1634125" cy="879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adcb6c72ce_0_465"/>
          <p:cNvSpPr txBox="1"/>
          <p:nvPr>
            <p:ph idx="2" type="body"/>
          </p:nvPr>
        </p:nvSpPr>
        <p:spPr>
          <a:xfrm>
            <a:off x="844425" y="1359600"/>
            <a:ext cx="6066900" cy="2883000"/>
          </a:xfrm>
          <a:prstGeom prst="rect">
            <a:avLst/>
          </a:prstGeom>
          <a:noFill/>
          <a:ln>
            <a:noFill/>
          </a:ln>
        </p:spPr>
        <p:txBody>
          <a:bodyPr anchorCtr="0" anchor="t" bIns="91425" lIns="91425" spcFirstLastPara="1" rIns="91425" wrap="square" tIns="91425">
            <a:noAutofit/>
          </a:bodyPr>
          <a:lstStyle/>
          <a:p>
            <a:pPr indent="-355600" lvl="0" marL="457200" rtl="0" algn="l">
              <a:spcBef>
                <a:spcPts val="600"/>
              </a:spcBef>
              <a:spcAft>
                <a:spcPts val="0"/>
              </a:spcAft>
              <a:buClr>
                <a:srgbClr val="0DB7C4"/>
              </a:buClr>
              <a:buSzPts val="2000"/>
              <a:buFont typeface="Quicksand"/>
              <a:buChar char="▹"/>
            </a:pPr>
            <a:r>
              <a:rPr lang="pt-BR">
                <a:latin typeface="Quicksand"/>
                <a:ea typeface="Quicksand"/>
                <a:cs typeface="Quicksand"/>
                <a:sym typeface="Quicksand"/>
              </a:rPr>
              <a:t>Daí a gente vai utilizar um </a:t>
            </a:r>
            <a:r>
              <a:rPr b="1" lang="pt-BR">
                <a:latin typeface="Quicksand"/>
                <a:ea typeface="Quicksand"/>
                <a:cs typeface="Quicksand"/>
                <a:sym typeface="Quicksand"/>
              </a:rPr>
              <a:t>gerenciador desses pacotes/libs</a:t>
            </a:r>
            <a:endParaRPr b="1">
              <a:latin typeface="Quicksand"/>
              <a:ea typeface="Quicksand"/>
              <a:cs typeface="Quicksand"/>
              <a:sym typeface="Quicksand"/>
            </a:endParaRPr>
          </a:p>
          <a:p>
            <a:pPr indent="-355600" lvl="1" marL="914400" rtl="0" algn="l">
              <a:spcBef>
                <a:spcPts val="0"/>
              </a:spcBef>
              <a:spcAft>
                <a:spcPts val="0"/>
              </a:spcAft>
              <a:buClr>
                <a:srgbClr val="0DB7C4"/>
              </a:buClr>
              <a:buSzPts val="2000"/>
              <a:buFont typeface="Quicksand"/>
              <a:buChar char="▸"/>
            </a:pPr>
            <a:r>
              <a:rPr lang="pt-BR">
                <a:latin typeface="Quicksand"/>
                <a:ea typeface="Quicksand"/>
                <a:cs typeface="Quicksand"/>
                <a:sym typeface="Quicksand"/>
              </a:rPr>
              <a:t>Miniconda</a:t>
            </a:r>
            <a:endParaRPr>
              <a:latin typeface="Quicksand"/>
              <a:ea typeface="Quicksand"/>
              <a:cs typeface="Quicksand"/>
              <a:sym typeface="Quicksand"/>
            </a:endParaRPr>
          </a:p>
          <a:p>
            <a:pPr indent="-355600" lvl="0" marL="457200" rtl="0" algn="l">
              <a:spcBef>
                <a:spcPts val="0"/>
              </a:spcBef>
              <a:spcAft>
                <a:spcPts val="0"/>
              </a:spcAft>
              <a:buClr>
                <a:srgbClr val="0DB7C4"/>
              </a:buClr>
              <a:buSzPts val="2000"/>
              <a:buFont typeface="Quicksand"/>
              <a:buChar char="▹"/>
            </a:pPr>
            <a:r>
              <a:rPr lang="pt-BR">
                <a:latin typeface="Quicksand"/>
                <a:ea typeface="Quicksand"/>
                <a:cs typeface="Quicksand"/>
                <a:sym typeface="Quicksand"/>
              </a:rPr>
              <a:t>E o famoso </a:t>
            </a:r>
            <a:r>
              <a:rPr b="1" lang="pt-BR">
                <a:latin typeface="Quicksand"/>
                <a:ea typeface="Quicksand"/>
                <a:cs typeface="Quicksand"/>
                <a:sym typeface="Quicksand"/>
              </a:rPr>
              <a:t>Jupyter Notebook</a:t>
            </a:r>
            <a:r>
              <a:rPr lang="pt-BR">
                <a:latin typeface="Quicksand"/>
                <a:ea typeface="Quicksand"/>
                <a:cs typeface="Quicksand"/>
                <a:sym typeface="Quicksand"/>
              </a:rPr>
              <a:t> ou </a:t>
            </a:r>
            <a:r>
              <a:rPr b="1" lang="pt-BR">
                <a:latin typeface="Quicksand"/>
                <a:ea typeface="Quicksand"/>
                <a:cs typeface="Quicksand"/>
                <a:sym typeface="Quicksand"/>
              </a:rPr>
              <a:t>Colab</a:t>
            </a:r>
            <a:r>
              <a:rPr lang="pt-BR">
                <a:latin typeface="Quicksand"/>
                <a:ea typeface="Quicksand"/>
                <a:cs typeface="Quicksand"/>
                <a:sym typeface="Quicksand"/>
              </a:rPr>
              <a:t>!</a:t>
            </a:r>
            <a:endParaRPr>
              <a:latin typeface="Quicksand"/>
              <a:ea typeface="Quicksand"/>
              <a:cs typeface="Quicksand"/>
              <a:sym typeface="Quicksand"/>
            </a:endParaRPr>
          </a:p>
          <a:p>
            <a:pPr indent="-355600" lvl="1" marL="914400" rtl="0" algn="l">
              <a:spcBef>
                <a:spcPts val="0"/>
              </a:spcBef>
              <a:spcAft>
                <a:spcPts val="0"/>
              </a:spcAft>
              <a:buClr>
                <a:srgbClr val="0DB7C4"/>
              </a:buClr>
              <a:buSzPts val="2000"/>
              <a:buFont typeface="Quicksand"/>
              <a:buChar char="▸"/>
            </a:pPr>
            <a:r>
              <a:rPr lang="pt-BR">
                <a:latin typeface="Quicksand"/>
                <a:ea typeface="Quicksand"/>
                <a:cs typeface="Quicksand"/>
                <a:sym typeface="Quicksand"/>
              </a:rPr>
              <a:t>Aqui, utilizaremos Colab, por ser mais prático e na nuvem!</a:t>
            </a:r>
            <a:endParaRPr>
              <a:latin typeface="Quicksand"/>
              <a:ea typeface="Quicksand"/>
              <a:cs typeface="Quicksand"/>
              <a:sym typeface="Quicksand"/>
            </a:endParaRPr>
          </a:p>
          <a:p>
            <a:pPr indent="0" lvl="0" marL="0" rtl="0" algn="l">
              <a:spcBef>
                <a:spcPts val="600"/>
              </a:spcBef>
              <a:spcAft>
                <a:spcPts val="0"/>
              </a:spcAft>
              <a:buNone/>
            </a:pPr>
            <a:r>
              <a:t/>
            </a:r>
            <a:endParaRPr>
              <a:latin typeface="Quicksand"/>
              <a:ea typeface="Quicksand"/>
              <a:cs typeface="Quicksand"/>
              <a:sym typeface="Quicksand"/>
            </a:endParaRPr>
          </a:p>
        </p:txBody>
      </p:sp>
      <p:sp>
        <p:nvSpPr>
          <p:cNvPr id="694" name="Google Shape;694;gadcb6c72ce_0_465"/>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695" name="Google Shape;695;gadcb6c72ce_0_465"/>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 QUE IREMOS UTILIZAR?</a:t>
            </a:r>
            <a:endParaRPr b="1">
              <a:solidFill>
                <a:srgbClr val="1F243C"/>
              </a:solidFill>
              <a:latin typeface="Quicksand"/>
              <a:ea typeface="Quicksand"/>
              <a:cs typeface="Quicksand"/>
              <a:sym typeface="Quicksand"/>
            </a:endParaRPr>
          </a:p>
        </p:txBody>
      </p:sp>
      <p:pic>
        <p:nvPicPr>
          <p:cNvPr descr="TESTArtboard 1 copy 7@3x.png" id="696" name="Google Shape;696;gadcb6c72ce_0_465"/>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697" name="Google Shape;697;gadcb6c72ce_0_465"/>
          <p:cNvPicPr preferRelativeResize="0"/>
          <p:nvPr/>
        </p:nvPicPr>
        <p:blipFill>
          <a:blip r:embed="rId4">
            <a:alphaModFix/>
          </a:blip>
          <a:stretch>
            <a:fillRect/>
          </a:stretch>
        </p:blipFill>
        <p:spPr>
          <a:xfrm>
            <a:off x="148225" y="3134875"/>
            <a:ext cx="4995499" cy="2008624"/>
          </a:xfrm>
          <a:prstGeom prst="rect">
            <a:avLst/>
          </a:prstGeom>
          <a:noFill/>
          <a:ln>
            <a:noFill/>
          </a:ln>
        </p:spPr>
      </p:pic>
      <p:pic>
        <p:nvPicPr>
          <p:cNvPr id="698" name="Google Shape;698;gadcb6c72ce_0_465"/>
          <p:cNvPicPr preferRelativeResize="0"/>
          <p:nvPr/>
        </p:nvPicPr>
        <p:blipFill>
          <a:blip r:embed="rId5">
            <a:alphaModFix/>
          </a:blip>
          <a:stretch>
            <a:fillRect/>
          </a:stretch>
        </p:blipFill>
        <p:spPr>
          <a:xfrm>
            <a:off x="5143725" y="2956151"/>
            <a:ext cx="1824672" cy="2115099"/>
          </a:xfrm>
          <a:prstGeom prst="rect">
            <a:avLst/>
          </a:prstGeom>
          <a:noFill/>
          <a:ln>
            <a:noFill/>
          </a:ln>
        </p:spPr>
      </p:pic>
      <p:pic>
        <p:nvPicPr>
          <p:cNvPr id="699" name="Google Shape;699;gadcb6c72ce_0_465"/>
          <p:cNvPicPr preferRelativeResize="0"/>
          <p:nvPr/>
        </p:nvPicPr>
        <p:blipFill>
          <a:blip r:embed="rId6">
            <a:alphaModFix/>
          </a:blip>
          <a:stretch>
            <a:fillRect/>
          </a:stretch>
        </p:blipFill>
        <p:spPr>
          <a:xfrm>
            <a:off x="7084975" y="2956150"/>
            <a:ext cx="2015925" cy="2015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adcb6c72ce_0_434"/>
          <p:cNvSpPr txBox="1"/>
          <p:nvPr>
            <p:ph idx="2" type="body"/>
          </p:nvPr>
        </p:nvSpPr>
        <p:spPr>
          <a:xfrm>
            <a:off x="844425" y="1359600"/>
            <a:ext cx="6209100" cy="2883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Font typeface="Quicksand"/>
              <a:buChar char="▹"/>
            </a:pPr>
            <a:r>
              <a:rPr lang="pt-BR" sz="1800">
                <a:latin typeface="Quicksand"/>
                <a:ea typeface="Quicksand"/>
                <a:cs typeface="Quicksand"/>
                <a:sym typeface="Quicksand"/>
              </a:rPr>
              <a:t>Como dito, utilizaremos o Miniconda para gerenciar o ambiente local (se você não for usar o Colab comigo)</a:t>
            </a:r>
            <a:endParaRPr sz="1800">
              <a:latin typeface="Quicksand"/>
              <a:ea typeface="Quicksand"/>
              <a:cs typeface="Quicksand"/>
              <a:sym typeface="Quicksand"/>
            </a:endParaRPr>
          </a:p>
          <a:p>
            <a:pPr indent="-342900" lvl="0" marL="457200" rtl="0" algn="l">
              <a:lnSpc>
                <a:spcPct val="115000"/>
              </a:lnSpc>
              <a:spcBef>
                <a:spcPts val="0"/>
              </a:spcBef>
              <a:spcAft>
                <a:spcPts val="0"/>
              </a:spcAft>
              <a:buSzPts val="1800"/>
              <a:buFont typeface="Quicksand"/>
              <a:buChar char="▹"/>
            </a:pPr>
            <a:r>
              <a:rPr lang="pt-BR" sz="1800">
                <a:latin typeface="Quicksand"/>
                <a:ea typeface="Quicksand"/>
                <a:cs typeface="Quicksand"/>
                <a:sym typeface="Quicksand"/>
              </a:rPr>
              <a:t>No seu terminal, utilizaremos comando do Miniconda para gerenciar o ambiente e pacotes.</a:t>
            </a:r>
            <a:endParaRPr sz="1800">
              <a:latin typeface="Quicksand"/>
              <a:ea typeface="Quicksand"/>
              <a:cs typeface="Quicksand"/>
              <a:sym typeface="Quicksand"/>
            </a:endParaRPr>
          </a:p>
          <a:p>
            <a:pPr indent="-342900" lvl="0" marL="457200" rtl="0" algn="l">
              <a:lnSpc>
                <a:spcPct val="115000"/>
              </a:lnSpc>
              <a:spcBef>
                <a:spcPts val="0"/>
              </a:spcBef>
              <a:spcAft>
                <a:spcPts val="0"/>
              </a:spcAft>
              <a:buSzPts val="1800"/>
              <a:buFont typeface="Quicksand"/>
              <a:buChar char="▹"/>
            </a:pPr>
            <a:r>
              <a:rPr lang="pt-BR" sz="1800">
                <a:latin typeface="Quicksand"/>
                <a:ea typeface="Quicksand"/>
                <a:cs typeface="Quicksand"/>
                <a:sym typeface="Quicksand"/>
              </a:rPr>
              <a:t>Instale </a:t>
            </a:r>
            <a:r>
              <a:rPr lang="pt-BR" sz="1800" u="sng">
                <a:solidFill>
                  <a:schemeClr val="hlink"/>
                </a:solidFill>
                <a:latin typeface="Quicksand"/>
                <a:ea typeface="Quicksand"/>
                <a:cs typeface="Quicksand"/>
                <a:sym typeface="Quicksand"/>
                <a:hlinkClick r:id="rId3"/>
              </a:rPr>
              <a:t>aqui</a:t>
            </a:r>
            <a:r>
              <a:rPr lang="pt-BR" sz="1800">
                <a:latin typeface="Quicksand"/>
                <a:ea typeface="Quicksand"/>
                <a:cs typeface="Quicksand"/>
                <a:sym typeface="Quicksand"/>
              </a:rPr>
              <a:t>.</a:t>
            </a:r>
            <a:endParaRPr sz="1800">
              <a:latin typeface="Quicksand"/>
              <a:ea typeface="Quicksand"/>
              <a:cs typeface="Quicksand"/>
              <a:sym typeface="Quicksand"/>
            </a:endParaRPr>
          </a:p>
          <a:p>
            <a:pPr indent="-342900" lvl="0" marL="457200" rtl="0" algn="l">
              <a:lnSpc>
                <a:spcPct val="115000"/>
              </a:lnSpc>
              <a:spcBef>
                <a:spcPts val="0"/>
              </a:spcBef>
              <a:spcAft>
                <a:spcPts val="0"/>
              </a:spcAft>
              <a:buSzPts val="1800"/>
              <a:buFont typeface="Quicksand"/>
              <a:buChar char="▹"/>
            </a:pPr>
            <a:r>
              <a:rPr lang="pt-BR" sz="1800" u="sng">
                <a:solidFill>
                  <a:schemeClr val="hlink"/>
                </a:solidFill>
                <a:latin typeface="Quicksand"/>
                <a:ea typeface="Quicksand"/>
                <a:cs typeface="Quicksand"/>
                <a:sym typeface="Quicksand"/>
                <a:hlinkClick r:id="rId4"/>
              </a:rPr>
              <a:t>Aqui</a:t>
            </a:r>
            <a:r>
              <a:rPr lang="pt-BR" sz="1800">
                <a:latin typeface="Quicksand"/>
                <a:ea typeface="Quicksand"/>
                <a:cs typeface="Quicksand"/>
                <a:sym typeface="Quicksand"/>
              </a:rPr>
              <a:t> a gente tem alguns comandos básicos para criação de ambiente, instalação de pacote e etc.</a:t>
            </a:r>
            <a:endParaRPr sz="1800">
              <a:latin typeface="Quicksand"/>
              <a:ea typeface="Quicksand"/>
              <a:cs typeface="Quicksand"/>
              <a:sym typeface="Quicksand"/>
            </a:endParaRPr>
          </a:p>
        </p:txBody>
      </p:sp>
      <p:sp>
        <p:nvSpPr>
          <p:cNvPr id="705" name="Google Shape;705;gadcb6c72ce_0_434"/>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706" name="Google Shape;706;gadcb6c72ce_0_434"/>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AMBIENTE</a:t>
            </a:r>
            <a:endParaRPr b="1">
              <a:solidFill>
                <a:srgbClr val="1F243C"/>
              </a:solidFill>
              <a:latin typeface="Quicksand"/>
              <a:ea typeface="Quicksand"/>
              <a:cs typeface="Quicksand"/>
              <a:sym typeface="Quicksand"/>
            </a:endParaRPr>
          </a:p>
        </p:txBody>
      </p:sp>
      <p:pic>
        <p:nvPicPr>
          <p:cNvPr descr="TESTArtboard 1 copy 7@3x.png" id="707" name="Google Shape;707;gadcb6c72ce_0_434"/>
          <p:cNvPicPr preferRelativeResize="0"/>
          <p:nvPr/>
        </p:nvPicPr>
        <p:blipFill rotWithShape="1">
          <a:blip r:embed="rId5">
            <a:alphaModFix amt="8000"/>
          </a:blip>
          <a:srcRect b="39104" l="17497" r="32452" t="10755"/>
          <a:stretch/>
        </p:blipFill>
        <p:spPr>
          <a:xfrm rot="-5400000">
            <a:off x="6413749" y="-6499"/>
            <a:ext cx="2723600" cy="2736599"/>
          </a:xfrm>
          <a:prstGeom prst="rect">
            <a:avLst/>
          </a:prstGeom>
          <a:noFill/>
          <a:ln>
            <a:noFill/>
          </a:ln>
        </p:spPr>
      </p:pic>
      <p:pic>
        <p:nvPicPr>
          <p:cNvPr id="708" name="Google Shape;708;gadcb6c72ce_0_434"/>
          <p:cNvPicPr preferRelativeResize="0"/>
          <p:nvPr/>
        </p:nvPicPr>
        <p:blipFill>
          <a:blip r:embed="rId6">
            <a:alphaModFix/>
          </a:blip>
          <a:stretch>
            <a:fillRect/>
          </a:stretch>
        </p:blipFill>
        <p:spPr>
          <a:xfrm>
            <a:off x="5365000" y="3653225"/>
            <a:ext cx="3778848" cy="15194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gadcb6c72ce_0_449"/>
          <p:cNvSpPr txBox="1"/>
          <p:nvPr>
            <p:ph idx="2" type="body"/>
          </p:nvPr>
        </p:nvSpPr>
        <p:spPr>
          <a:xfrm>
            <a:off x="844425" y="1359600"/>
            <a:ext cx="7731900" cy="2883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600"/>
              </a:spcBef>
              <a:spcAft>
                <a:spcPts val="0"/>
              </a:spcAft>
              <a:buSzPts val="1700"/>
              <a:buFont typeface="Quicksand"/>
              <a:buChar char="▹"/>
            </a:pPr>
            <a:r>
              <a:rPr b="1" lang="pt-BR" sz="1700">
                <a:latin typeface="Quicksand"/>
                <a:ea typeface="Quicksand"/>
                <a:cs typeface="Quicksand"/>
                <a:sym typeface="Quicksand"/>
              </a:rPr>
              <a:t>Criando um ambiente</a:t>
            </a:r>
            <a:endParaRPr b="1" sz="1700">
              <a:latin typeface="Quicksand"/>
              <a:ea typeface="Quicksand"/>
              <a:cs typeface="Quicksand"/>
              <a:sym typeface="Quicksand"/>
            </a:endParaRPr>
          </a:p>
          <a:p>
            <a:pPr indent="-336550" lvl="1" marL="914400" rtl="0" algn="l">
              <a:lnSpc>
                <a:spcPct val="115000"/>
              </a:lnSpc>
              <a:spcBef>
                <a:spcPts val="0"/>
              </a:spcBef>
              <a:spcAft>
                <a:spcPts val="0"/>
              </a:spcAft>
              <a:buSzPts val="1700"/>
              <a:buFont typeface="Quicksand"/>
              <a:buChar char="▸"/>
            </a:pPr>
            <a:r>
              <a:rPr lang="pt-BR" sz="1700">
                <a:latin typeface="Quicksand"/>
                <a:ea typeface="Quicksand"/>
                <a:cs typeface="Quicksand"/>
                <a:sym typeface="Quicksand"/>
              </a:rPr>
              <a:t>$ conda create -n nome_ambiente python=versao_python</a:t>
            </a:r>
            <a:endParaRPr sz="1700">
              <a:latin typeface="Quicksand"/>
              <a:ea typeface="Quicksand"/>
              <a:cs typeface="Quicksand"/>
              <a:sym typeface="Quicksand"/>
            </a:endParaRPr>
          </a:p>
          <a:p>
            <a:pPr indent="-336550" lvl="0" marL="457200" rtl="0" algn="l">
              <a:lnSpc>
                <a:spcPct val="115000"/>
              </a:lnSpc>
              <a:spcBef>
                <a:spcPts val="0"/>
              </a:spcBef>
              <a:spcAft>
                <a:spcPts val="0"/>
              </a:spcAft>
              <a:buSzPts val="1700"/>
              <a:buFont typeface="Quicksand"/>
              <a:buChar char="▹"/>
            </a:pPr>
            <a:r>
              <a:rPr b="1" lang="pt-BR" sz="1700">
                <a:latin typeface="Quicksand"/>
                <a:ea typeface="Quicksand"/>
                <a:cs typeface="Quicksand"/>
                <a:sym typeface="Quicksand"/>
              </a:rPr>
              <a:t>Ativando o ambiente</a:t>
            </a:r>
            <a:endParaRPr b="1" sz="1700">
              <a:latin typeface="Quicksand"/>
              <a:ea typeface="Quicksand"/>
              <a:cs typeface="Quicksand"/>
              <a:sym typeface="Quicksand"/>
            </a:endParaRPr>
          </a:p>
          <a:p>
            <a:pPr indent="-336550" lvl="1" marL="914400" rtl="0" algn="l">
              <a:lnSpc>
                <a:spcPct val="115000"/>
              </a:lnSpc>
              <a:spcBef>
                <a:spcPts val="0"/>
              </a:spcBef>
              <a:spcAft>
                <a:spcPts val="0"/>
              </a:spcAft>
              <a:buSzPts val="1700"/>
              <a:buFont typeface="Quicksand"/>
              <a:buChar char="▸"/>
            </a:pPr>
            <a:r>
              <a:rPr lang="pt-BR" sz="1700">
                <a:latin typeface="Quicksand"/>
                <a:ea typeface="Quicksand"/>
                <a:cs typeface="Quicksand"/>
                <a:sym typeface="Quicksand"/>
              </a:rPr>
              <a:t>$ conda activate nome_ambiente</a:t>
            </a:r>
            <a:endParaRPr sz="1700">
              <a:latin typeface="Quicksand"/>
              <a:ea typeface="Quicksand"/>
              <a:cs typeface="Quicksand"/>
              <a:sym typeface="Quicksand"/>
            </a:endParaRPr>
          </a:p>
          <a:p>
            <a:pPr indent="-336550" lvl="0" marL="457200" rtl="0" algn="l">
              <a:lnSpc>
                <a:spcPct val="115000"/>
              </a:lnSpc>
              <a:spcBef>
                <a:spcPts val="0"/>
              </a:spcBef>
              <a:spcAft>
                <a:spcPts val="0"/>
              </a:spcAft>
              <a:buSzPts val="1700"/>
              <a:buFont typeface="Quicksand"/>
              <a:buChar char="▹"/>
            </a:pPr>
            <a:r>
              <a:rPr b="1" lang="pt-BR" sz="1700">
                <a:latin typeface="Quicksand"/>
                <a:ea typeface="Quicksand"/>
                <a:cs typeface="Quicksand"/>
                <a:sym typeface="Quicksand"/>
              </a:rPr>
              <a:t>Instalando pacote/lib</a:t>
            </a:r>
            <a:endParaRPr b="1" sz="1700">
              <a:latin typeface="Quicksand"/>
              <a:ea typeface="Quicksand"/>
              <a:cs typeface="Quicksand"/>
              <a:sym typeface="Quicksand"/>
            </a:endParaRPr>
          </a:p>
          <a:p>
            <a:pPr indent="-336550" lvl="1" marL="914400" rtl="0" algn="l">
              <a:lnSpc>
                <a:spcPct val="115000"/>
              </a:lnSpc>
              <a:spcBef>
                <a:spcPts val="0"/>
              </a:spcBef>
              <a:spcAft>
                <a:spcPts val="0"/>
              </a:spcAft>
              <a:buSzPts val="1700"/>
              <a:buFont typeface="Quicksand"/>
              <a:buChar char="▸"/>
            </a:pPr>
            <a:r>
              <a:rPr lang="pt-BR" sz="1700">
                <a:latin typeface="Quicksand"/>
                <a:ea typeface="Quicksand"/>
                <a:cs typeface="Quicksand"/>
                <a:sym typeface="Quicksand"/>
              </a:rPr>
              <a:t>$ conda install nome_pacote</a:t>
            </a:r>
            <a:endParaRPr sz="1700">
              <a:latin typeface="Quicksand"/>
              <a:ea typeface="Quicksand"/>
              <a:cs typeface="Quicksand"/>
              <a:sym typeface="Quicksand"/>
            </a:endParaRPr>
          </a:p>
          <a:p>
            <a:pPr indent="-336550" lvl="0" marL="457200" rtl="0" algn="l">
              <a:lnSpc>
                <a:spcPct val="115000"/>
              </a:lnSpc>
              <a:spcBef>
                <a:spcPts val="0"/>
              </a:spcBef>
              <a:spcAft>
                <a:spcPts val="0"/>
              </a:spcAft>
              <a:buSzPts val="1700"/>
              <a:buFont typeface="Quicksand"/>
              <a:buChar char="▹"/>
            </a:pPr>
            <a:r>
              <a:rPr b="1" lang="pt-BR" sz="1700">
                <a:latin typeface="Quicksand"/>
                <a:ea typeface="Quicksand"/>
                <a:cs typeface="Quicksand"/>
                <a:sym typeface="Quicksand"/>
              </a:rPr>
              <a:t>No nosso caso…</a:t>
            </a:r>
            <a:endParaRPr b="1" sz="1700">
              <a:latin typeface="Quicksand"/>
              <a:ea typeface="Quicksand"/>
              <a:cs typeface="Quicksand"/>
              <a:sym typeface="Quicksand"/>
            </a:endParaRPr>
          </a:p>
          <a:p>
            <a:pPr indent="-336550" lvl="1" marL="914400" rtl="0" algn="l">
              <a:lnSpc>
                <a:spcPct val="115000"/>
              </a:lnSpc>
              <a:spcBef>
                <a:spcPts val="0"/>
              </a:spcBef>
              <a:spcAft>
                <a:spcPts val="0"/>
              </a:spcAft>
              <a:buSzPts val="1700"/>
              <a:buFont typeface="Quicksand"/>
              <a:buChar char="▸"/>
            </a:pPr>
            <a:r>
              <a:rPr lang="pt-BR" sz="1700">
                <a:latin typeface="Quicksand"/>
                <a:ea typeface="Quicksand"/>
                <a:cs typeface="Quicksand"/>
                <a:sym typeface="Quicksand"/>
              </a:rPr>
              <a:t>$ conda install pandas</a:t>
            </a:r>
            <a:endParaRPr sz="1700">
              <a:latin typeface="Quicksand"/>
              <a:ea typeface="Quicksand"/>
              <a:cs typeface="Quicksand"/>
              <a:sym typeface="Quicksand"/>
            </a:endParaRPr>
          </a:p>
          <a:p>
            <a:pPr indent="-336550" lvl="1" marL="914400" rtl="0" algn="l">
              <a:lnSpc>
                <a:spcPct val="115000"/>
              </a:lnSpc>
              <a:spcBef>
                <a:spcPts val="0"/>
              </a:spcBef>
              <a:spcAft>
                <a:spcPts val="0"/>
              </a:spcAft>
              <a:buSzPts val="1700"/>
              <a:buFont typeface="Quicksand"/>
              <a:buChar char="▸"/>
            </a:pPr>
            <a:r>
              <a:rPr lang="pt-BR" sz="1700">
                <a:latin typeface="Quicksand"/>
                <a:ea typeface="Quicksand"/>
                <a:cs typeface="Quicksand"/>
                <a:sym typeface="Quicksand"/>
              </a:rPr>
              <a:t>$ conda install numpy</a:t>
            </a:r>
            <a:endParaRPr sz="1700">
              <a:latin typeface="Quicksand"/>
              <a:ea typeface="Quicksand"/>
              <a:cs typeface="Quicksand"/>
              <a:sym typeface="Quicksand"/>
            </a:endParaRPr>
          </a:p>
          <a:p>
            <a:pPr indent="-336550" lvl="1" marL="914400" rtl="0" algn="l">
              <a:lnSpc>
                <a:spcPct val="115000"/>
              </a:lnSpc>
              <a:spcBef>
                <a:spcPts val="0"/>
              </a:spcBef>
              <a:spcAft>
                <a:spcPts val="0"/>
              </a:spcAft>
              <a:buSzPts val="1700"/>
              <a:buFont typeface="Quicksand"/>
              <a:buChar char="▸"/>
            </a:pPr>
            <a:r>
              <a:rPr lang="pt-BR" sz="1700">
                <a:latin typeface="Quicksand"/>
                <a:ea typeface="Quicksand"/>
                <a:cs typeface="Quicksand"/>
                <a:sym typeface="Quicksand"/>
              </a:rPr>
              <a:t>$ conda install jupyter</a:t>
            </a:r>
            <a:endParaRPr sz="1700">
              <a:latin typeface="Quicksand"/>
              <a:ea typeface="Quicksand"/>
              <a:cs typeface="Quicksand"/>
              <a:sym typeface="Quicksand"/>
            </a:endParaRPr>
          </a:p>
          <a:p>
            <a:pPr indent="-336550" lvl="0" marL="457200" rtl="0" algn="l">
              <a:lnSpc>
                <a:spcPct val="115000"/>
              </a:lnSpc>
              <a:spcBef>
                <a:spcPts val="0"/>
              </a:spcBef>
              <a:spcAft>
                <a:spcPts val="0"/>
              </a:spcAft>
              <a:buSzPts val="1700"/>
              <a:buFont typeface="Quicksand"/>
              <a:buChar char="▹"/>
            </a:pPr>
            <a:r>
              <a:rPr b="1" lang="pt-BR" sz="1700">
                <a:latin typeface="Quicksand"/>
                <a:ea typeface="Quicksand"/>
                <a:cs typeface="Quicksand"/>
                <a:sym typeface="Quicksand"/>
              </a:rPr>
              <a:t>Ativando jupyter notebook</a:t>
            </a:r>
            <a:endParaRPr b="1" sz="1700">
              <a:latin typeface="Quicksand"/>
              <a:ea typeface="Quicksand"/>
              <a:cs typeface="Quicksand"/>
              <a:sym typeface="Quicksand"/>
            </a:endParaRPr>
          </a:p>
          <a:p>
            <a:pPr indent="-336550" lvl="1" marL="914400" rtl="0" algn="l">
              <a:lnSpc>
                <a:spcPct val="115000"/>
              </a:lnSpc>
              <a:spcBef>
                <a:spcPts val="0"/>
              </a:spcBef>
              <a:spcAft>
                <a:spcPts val="0"/>
              </a:spcAft>
              <a:buSzPts val="1700"/>
              <a:buFont typeface="Quicksand"/>
              <a:buChar char="▸"/>
            </a:pPr>
            <a:r>
              <a:rPr lang="pt-BR" sz="1700">
                <a:latin typeface="Quicksand"/>
                <a:ea typeface="Quicksand"/>
                <a:cs typeface="Quicksand"/>
                <a:sym typeface="Quicksand"/>
              </a:rPr>
              <a:t>$ jupyter notebook</a:t>
            </a:r>
            <a:endParaRPr sz="1700">
              <a:latin typeface="Quicksand"/>
              <a:ea typeface="Quicksand"/>
              <a:cs typeface="Quicksand"/>
              <a:sym typeface="Quicksand"/>
            </a:endParaRPr>
          </a:p>
        </p:txBody>
      </p:sp>
      <p:sp>
        <p:nvSpPr>
          <p:cNvPr id="714" name="Google Shape;714;gadcb6c72ce_0_44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715" name="Google Shape;715;gadcb6c72ce_0_449"/>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AMBIENTE</a:t>
            </a:r>
            <a:endParaRPr b="1">
              <a:solidFill>
                <a:srgbClr val="1F243C"/>
              </a:solidFill>
              <a:latin typeface="Quicksand"/>
              <a:ea typeface="Quicksand"/>
              <a:cs typeface="Quicksand"/>
              <a:sym typeface="Quicksand"/>
            </a:endParaRPr>
          </a:p>
        </p:txBody>
      </p:sp>
      <p:pic>
        <p:nvPicPr>
          <p:cNvPr descr="TESTArtboard 1 copy 7@3x.png" id="716" name="Google Shape;716;gadcb6c72ce_0_449"/>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717" name="Google Shape;717;gadcb6c72ce_0_449"/>
          <p:cNvPicPr preferRelativeResize="0"/>
          <p:nvPr/>
        </p:nvPicPr>
        <p:blipFill>
          <a:blip r:embed="rId4">
            <a:alphaModFix/>
          </a:blip>
          <a:stretch>
            <a:fillRect/>
          </a:stretch>
        </p:blipFill>
        <p:spPr>
          <a:xfrm>
            <a:off x="5365000" y="3653225"/>
            <a:ext cx="3778848" cy="1519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adcb6c72ce_0_479"/>
          <p:cNvSpPr txBox="1"/>
          <p:nvPr>
            <p:ph idx="2" type="body"/>
          </p:nvPr>
        </p:nvSpPr>
        <p:spPr>
          <a:xfrm>
            <a:off x="844425" y="1359600"/>
            <a:ext cx="7731900" cy="28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pt-BR" sz="2100">
                <a:latin typeface="Quicksand"/>
                <a:ea typeface="Quicksand"/>
                <a:cs typeface="Quicksand"/>
                <a:sym typeface="Quicksand"/>
              </a:rPr>
              <a:t>OU</a:t>
            </a:r>
            <a:endParaRPr sz="1500">
              <a:latin typeface="Quicksand"/>
              <a:ea typeface="Quicksand"/>
              <a:cs typeface="Quicksand"/>
              <a:sym typeface="Quicksand"/>
            </a:endParaRPr>
          </a:p>
          <a:p>
            <a:pPr indent="0" lvl="0" marL="0" rtl="0" algn="l">
              <a:lnSpc>
                <a:spcPct val="115000"/>
              </a:lnSpc>
              <a:spcBef>
                <a:spcPts val="600"/>
              </a:spcBef>
              <a:spcAft>
                <a:spcPts val="0"/>
              </a:spcAft>
              <a:buNone/>
            </a:pPr>
            <a:r>
              <a:rPr lang="pt-BR" sz="1500">
                <a:latin typeface="Quicksand"/>
                <a:ea typeface="Quicksand"/>
                <a:cs typeface="Quicksand"/>
                <a:sym typeface="Quicksand"/>
              </a:rPr>
              <a:t>Você pode usar o Colab! É do Google, simples, prático e na nuvem!</a:t>
            </a:r>
            <a:endParaRPr sz="1500">
              <a:latin typeface="Quicksand"/>
              <a:ea typeface="Quicksand"/>
              <a:cs typeface="Quicksand"/>
              <a:sym typeface="Quicksand"/>
            </a:endParaRPr>
          </a:p>
          <a:p>
            <a:pPr indent="0" lvl="0" marL="0" rtl="0" algn="l">
              <a:lnSpc>
                <a:spcPct val="115000"/>
              </a:lnSpc>
              <a:spcBef>
                <a:spcPts val="600"/>
              </a:spcBef>
              <a:spcAft>
                <a:spcPts val="0"/>
              </a:spcAft>
              <a:buNone/>
            </a:pPr>
            <a:r>
              <a:rPr lang="pt-BR" sz="1500">
                <a:latin typeface="Quicksand"/>
                <a:ea typeface="Quicksand"/>
                <a:cs typeface="Quicksand"/>
                <a:sym typeface="Quicksand"/>
              </a:rPr>
              <a:t>E dá pra usar GPU e TPU! </a:t>
            </a:r>
            <a:endParaRPr sz="1500">
              <a:latin typeface="Quicksand"/>
              <a:ea typeface="Quicksand"/>
              <a:cs typeface="Quicksand"/>
              <a:sym typeface="Quicksand"/>
            </a:endParaRPr>
          </a:p>
          <a:p>
            <a:pPr indent="-323850" lvl="0" marL="457200" rtl="0" algn="l">
              <a:lnSpc>
                <a:spcPct val="115000"/>
              </a:lnSpc>
              <a:spcBef>
                <a:spcPts val="600"/>
              </a:spcBef>
              <a:spcAft>
                <a:spcPts val="0"/>
              </a:spcAft>
              <a:buSzPts val="1500"/>
              <a:buFont typeface="Quicksand"/>
              <a:buChar char="▹"/>
            </a:pPr>
            <a:r>
              <a:rPr b="1" lang="pt-BR" sz="1500">
                <a:latin typeface="Quicksand"/>
                <a:ea typeface="Quicksand"/>
                <a:cs typeface="Quicksand"/>
                <a:sym typeface="Quicksand"/>
              </a:rPr>
              <a:t>Instalando o plugin</a:t>
            </a:r>
            <a:endParaRPr b="1" sz="1500">
              <a:latin typeface="Quicksand"/>
              <a:ea typeface="Quicksand"/>
              <a:cs typeface="Quicksand"/>
              <a:sym typeface="Quicksand"/>
            </a:endParaRPr>
          </a:p>
          <a:p>
            <a:pPr indent="-323850" lvl="0" marL="914400" rtl="0" algn="l">
              <a:lnSpc>
                <a:spcPct val="115000"/>
              </a:lnSpc>
              <a:spcBef>
                <a:spcPts val="0"/>
              </a:spcBef>
              <a:spcAft>
                <a:spcPts val="0"/>
              </a:spcAft>
              <a:buSzPts val="1500"/>
              <a:buFont typeface="Quicksand"/>
              <a:buAutoNum type="arabicPeriod"/>
            </a:pPr>
            <a:r>
              <a:rPr lang="pt-BR" sz="1500">
                <a:latin typeface="Quicksand"/>
                <a:ea typeface="Quicksand"/>
                <a:cs typeface="Quicksand"/>
                <a:sym typeface="Quicksand"/>
              </a:rPr>
              <a:t>Abra o Drive</a:t>
            </a:r>
            <a:endParaRPr sz="1500">
              <a:latin typeface="Quicksand"/>
              <a:ea typeface="Quicksand"/>
              <a:cs typeface="Quicksand"/>
              <a:sym typeface="Quicksand"/>
            </a:endParaRPr>
          </a:p>
          <a:p>
            <a:pPr indent="-323850" lvl="0" marL="914400" rtl="0" algn="l">
              <a:lnSpc>
                <a:spcPct val="115000"/>
              </a:lnSpc>
              <a:spcBef>
                <a:spcPts val="0"/>
              </a:spcBef>
              <a:spcAft>
                <a:spcPts val="0"/>
              </a:spcAft>
              <a:buSzPts val="1500"/>
              <a:buFont typeface="Quicksand"/>
              <a:buAutoNum type="arabicPeriod"/>
            </a:pPr>
            <a:r>
              <a:rPr lang="pt-BR" sz="1500">
                <a:latin typeface="Quicksand"/>
                <a:ea typeface="Quicksand"/>
                <a:cs typeface="Quicksand"/>
                <a:sym typeface="Quicksand"/>
              </a:rPr>
              <a:t>Novo &gt; Mais &gt; Conectar mais apps &gt; </a:t>
            </a:r>
            <a:r>
              <a:rPr lang="pt-BR" sz="1500" u="sng">
                <a:solidFill>
                  <a:schemeClr val="hlink"/>
                </a:solidFill>
                <a:latin typeface="Quicksand"/>
                <a:ea typeface="Quicksand"/>
                <a:cs typeface="Quicksand"/>
                <a:sym typeface="Quicksand"/>
                <a:hlinkClick r:id="rId3"/>
              </a:rPr>
              <a:t>Google colaboratory</a:t>
            </a:r>
            <a:endParaRPr b="1" sz="1500">
              <a:latin typeface="Quicksand"/>
              <a:ea typeface="Quicksand"/>
              <a:cs typeface="Quicksand"/>
              <a:sym typeface="Quicksand"/>
            </a:endParaRPr>
          </a:p>
          <a:p>
            <a:pPr indent="-323850" lvl="0" marL="457200" rtl="0" algn="l">
              <a:lnSpc>
                <a:spcPct val="115000"/>
              </a:lnSpc>
              <a:spcBef>
                <a:spcPts val="0"/>
              </a:spcBef>
              <a:spcAft>
                <a:spcPts val="0"/>
              </a:spcAft>
              <a:buSzPts val="1500"/>
              <a:buFont typeface="Quicksand"/>
              <a:buChar char="▹"/>
            </a:pPr>
            <a:r>
              <a:rPr b="1" lang="pt-BR" sz="1500">
                <a:latin typeface="Quicksand"/>
                <a:ea typeface="Quicksand"/>
                <a:cs typeface="Quicksand"/>
                <a:sym typeface="Quicksand"/>
              </a:rPr>
              <a:t>Instalando libs</a:t>
            </a:r>
            <a:endParaRPr b="1" sz="1500">
              <a:latin typeface="Quicksand"/>
              <a:ea typeface="Quicksand"/>
              <a:cs typeface="Quicksand"/>
              <a:sym typeface="Quicksand"/>
            </a:endParaRPr>
          </a:p>
          <a:p>
            <a:pPr indent="-323850" lvl="1" marL="914400" rtl="0" algn="l">
              <a:lnSpc>
                <a:spcPct val="115000"/>
              </a:lnSpc>
              <a:spcBef>
                <a:spcPts val="0"/>
              </a:spcBef>
              <a:spcAft>
                <a:spcPts val="0"/>
              </a:spcAft>
              <a:buSzPts val="1500"/>
              <a:buFont typeface="Quicksand"/>
              <a:buChar char="▸"/>
            </a:pPr>
            <a:r>
              <a:rPr lang="pt-BR" sz="1500">
                <a:latin typeface="Quicksand"/>
                <a:ea typeface="Quicksand"/>
                <a:cs typeface="Quicksand"/>
                <a:sym typeface="Quicksand"/>
              </a:rPr>
              <a:t>!pip install nome_lib</a:t>
            </a:r>
            <a:endParaRPr sz="1500">
              <a:latin typeface="Quicksand"/>
              <a:ea typeface="Quicksand"/>
              <a:cs typeface="Quicksand"/>
              <a:sym typeface="Quicksand"/>
            </a:endParaRPr>
          </a:p>
          <a:p>
            <a:pPr indent="0" lvl="0" marL="0" rtl="0" algn="l">
              <a:lnSpc>
                <a:spcPct val="115000"/>
              </a:lnSpc>
              <a:spcBef>
                <a:spcPts val="600"/>
              </a:spcBef>
              <a:spcAft>
                <a:spcPts val="0"/>
              </a:spcAft>
              <a:buNone/>
            </a:pPr>
            <a:r>
              <a:rPr lang="pt-BR" sz="1500">
                <a:latin typeface="Quicksand"/>
                <a:ea typeface="Quicksand"/>
                <a:cs typeface="Quicksand"/>
                <a:sym typeface="Quicksand"/>
              </a:rPr>
              <a:t>No Colab você precisa iniciar a sessão e, caso queira acessar dados do seu drive, você precisa montar o drive.</a:t>
            </a:r>
            <a:endParaRPr sz="1500">
              <a:latin typeface="Quicksand"/>
              <a:ea typeface="Quicksand"/>
              <a:cs typeface="Quicksand"/>
              <a:sym typeface="Quicksand"/>
            </a:endParaRPr>
          </a:p>
          <a:p>
            <a:pPr indent="0" lvl="0" marL="0" rtl="0" algn="l">
              <a:lnSpc>
                <a:spcPct val="115000"/>
              </a:lnSpc>
              <a:spcBef>
                <a:spcPts val="600"/>
              </a:spcBef>
              <a:spcAft>
                <a:spcPts val="0"/>
              </a:spcAft>
              <a:buNone/>
            </a:pPr>
            <a:r>
              <a:rPr lang="pt-BR" sz="1500">
                <a:latin typeface="Quicksand"/>
                <a:ea typeface="Quicksand"/>
                <a:cs typeface="Quicksand"/>
                <a:sym typeface="Quicksand"/>
              </a:rPr>
              <a:t>Mains infos </a:t>
            </a:r>
            <a:r>
              <a:rPr lang="pt-BR" sz="1500" u="sng">
                <a:solidFill>
                  <a:schemeClr val="hlink"/>
                </a:solidFill>
                <a:latin typeface="Quicksand"/>
                <a:ea typeface="Quicksand"/>
                <a:cs typeface="Quicksand"/>
                <a:sym typeface="Quicksand"/>
                <a:hlinkClick r:id="rId4"/>
              </a:rPr>
              <a:t>aqui</a:t>
            </a:r>
            <a:r>
              <a:rPr lang="pt-BR" sz="1500">
                <a:latin typeface="Quicksand"/>
                <a:ea typeface="Quicksand"/>
                <a:cs typeface="Quicksand"/>
                <a:sym typeface="Quicksand"/>
              </a:rPr>
              <a:t>. </a:t>
            </a:r>
            <a:endParaRPr sz="1500">
              <a:latin typeface="Quicksand"/>
              <a:ea typeface="Quicksand"/>
              <a:cs typeface="Quicksand"/>
              <a:sym typeface="Quicksand"/>
            </a:endParaRPr>
          </a:p>
        </p:txBody>
      </p:sp>
      <p:sp>
        <p:nvSpPr>
          <p:cNvPr id="723" name="Google Shape;723;gadcb6c72ce_0_479"/>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724" name="Google Shape;724;gadcb6c72ce_0_479"/>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AMBIENTE</a:t>
            </a:r>
            <a:endParaRPr b="1">
              <a:solidFill>
                <a:srgbClr val="1F243C"/>
              </a:solidFill>
              <a:latin typeface="Quicksand"/>
              <a:ea typeface="Quicksand"/>
              <a:cs typeface="Quicksand"/>
              <a:sym typeface="Quicksand"/>
            </a:endParaRPr>
          </a:p>
        </p:txBody>
      </p:sp>
      <p:pic>
        <p:nvPicPr>
          <p:cNvPr descr="TESTArtboard 1 copy 7@3x.png" id="725" name="Google Shape;725;gadcb6c72ce_0_479"/>
          <p:cNvPicPr preferRelativeResize="0"/>
          <p:nvPr/>
        </p:nvPicPr>
        <p:blipFill rotWithShape="1">
          <a:blip r:embed="rId5">
            <a:alphaModFix amt="8000"/>
          </a:blip>
          <a:srcRect b="39104" l="17497" r="32452" t="10755"/>
          <a:stretch/>
        </p:blipFill>
        <p:spPr>
          <a:xfrm rot="-5400000">
            <a:off x="6413749" y="-6499"/>
            <a:ext cx="2723600" cy="2736599"/>
          </a:xfrm>
          <a:prstGeom prst="rect">
            <a:avLst/>
          </a:prstGeom>
          <a:noFill/>
          <a:ln>
            <a:noFill/>
          </a:ln>
        </p:spPr>
      </p:pic>
      <p:pic>
        <p:nvPicPr>
          <p:cNvPr id="726" name="Google Shape;726;gadcb6c72ce_0_479"/>
          <p:cNvPicPr preferRelativeResize="0"/>
          <p:nvPr/>
        </p:nvPicPr>
        <p:blipFill>
          <a:blip r:embed="rId6">
            <a:alphaModFix/>
          </a:blip>
          <a:stretch>
            <a:fillRect/>
          </a:stretch>
        </p:blipFill>
        <p:spPr>
          <a:xfrm>
            <a:off x="6667675" y="1767825"/>
            <a:ext cx="2438400" cy="2438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adcb6c72ce_0_472"/>
          <p:cNvSpPr txBox="1"/>
          <p:nvPr>
            <p:ph type="ctrTitle"/>
          </p:nvPr>
        </p:nvSpPr>
        <p:spPr>
          <a:xfrm>
            <a:off x="311708" y="1258200"/>
            <a:ext cx="8520600" cy="205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b="1" lang="pt-BR" sz="4100">
                <a:solidFill>
                  <a:srgbClr val="415665"/>
                </a:solidFill>
                <a:latin typeface="Quicksand"/>
                <a:ea typeface="Quicksand"/>
                <a:cs typeface="Quicksand"/>
                <a:sym typeface="Quicksand"/>
              </a:rPr>
              <a:t>HANDS-ON</a:t>
            </a:r>
            <a:r>
              <a:rPr lang="pt-BR" sz="2800">
                <a:solidFill>
                  <a:srgbClr val="415665"/>
                </a:solidFill>
                <a:latin typeface="Quicksand"/>
                <a:ea typeface="Quicksand"/>
                <a:cs typeface="Quicksand"/>
                <a:sym typeface="Quicksand"/>
              </a:rPr>
              <a:t>!</a:t>
            </a:r>
            <a:endParaRPr i="1" sz="1000">
              <a:solidFill>
                <a:srgbClr val="415665"/>
              </a:solidFill>
              <a:latin typeface="Quicksand"/>
              <a:ea typeface="Quicksand"/>
              <a:cs typeface="Quicksand"/>
              <a:sym typeface="Quicksand"/>
            </a:endParaRPr>
          </a:p>
        </p:txBody>
      </p:sp>
      <p:pic>
        <p:nvPicPr>
          <p:cNvPr descr="TESTArtboard 1 copy 7@3x.png" id="732" name="Google Shape;732;gadcb6c72ce_0_472"/>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
        <p:nvSpPr>
          <p:cNvPr id="733" name="Google Shape;733;gadcb6c72ce_0_472"/>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sz="2400">
                <a:solidFill>
                  <a:srgbClr val="28C3DB"/>
                </a:solidFill>
                <a:latin typeface="Dosis"/>
                <a:ea typeface="Dosis"/>
                <a:cs typeface="Dosis"/>
                <a:sym typeface="Dosis"/>
              </a:rPr>
              <a:t>‹#›</a:t>
            </a:fld>
            <a:endParaRPr sz="2400">
              <a:solidFill>
                <a:srgbClr val="28C3DB"/>
              </a:solidFill>
              <a:latin typeface="Dosis"/>
              <a:ea typeface="Dosis"/>
              <a:cs typeface="Dosis"/>
              <a:sym typeface="Dosis"/>
            </a:endParaRPr>
          </a:p>
        </p:txBody>
      </p:sp>
      <p:pic>
        <p:nvPicPr>
          <p:cNvPr id="734" name="Google Shape;734;gadcb6c72ce_0_472"/>
          <p:cNvPicPr preferRelativeResize="0"/>
          <p:nvPr/>
        </p:nvPicPr>
        <p:blipFill>
          <a:blip r:embed="rId4">
            <a:alphaModFix/>
          </a:blip>
          <a:stretch>
            <a:fillRect/>
          </a:stretch>
        </p:blipFill>
        <p:spPr>
          <a:xfrm>
            <a:off x="3564775" y="1833575"/>
            <a:ext cx="4271475" cy="2834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adcb6c72ce_0_406"/>
          <p:cNvSpPr/>
          <p:nvPr/>
        </p:nvSpPr>
        <p:spPr>
          <a:xfrm>
            <a:off x="-150" y="0"/>
            <a:ext cx="9144000" cy="36894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C3DB"/>
              </a:solidFill>
              <a:latin typeface="Arial"/>
              <a:ea typeface="Arial"/>
              <a:cs typeface="Arial"/>
              <a:sym typeface="Arial"/>
            </a:endParaRPr>
          </a:p>
        </p:txBody>
      </p:sp>
      <p:sp>
        <p:nvSpPr>
          <p:cNvPr id="740" name="Google Shape;740;gadcb6c72ce_0_406"/>
          <p:cNvSpPr/>
          <p:nvPr/>
        </p:nvSpPr>
        <p:spPr>
          <a:xfrm>
            <a:off x="-150" y="0"/>
            <a:ext cx="9144000" cy="3156900"/>
          </a:xfrm>
          <a:prstGeom prst="rect">
            <a:avLst/>
          </a:prstGeom>
          <a:solidFill>
            <a:srgbClr val="00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adcb6c72ce_0_406"/>
          <p:cNvSpPr txBox="1"/>
          <p:nvPr/>
        </p:nvSpPr>
        <p:spPr>
          <a:xfrm>
            <a:off x="8296275" y="2143500"/>
            <a:ext cx="847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fld id="{00000000-1234-1234-1234-123412341234}" type="slidenum">
              <a:rPr b="0" i="0" lang="pt-BR" sz="2400" u="none" cap="none" strike="noStrike">
                <a:solidFill>
                  <a:srgbClr val="28C3DB"/>
                </a:solidFill>
                <a:latin typeface="Dosis"/>
                <a:ea typeface="Dosis"/>
                <a:cs typeface="Dosis"/>
                <a:sym typeface="Dosis"/>
              </a:rPr>
              <a:t>‹#›</a:t>
            </a:fld>
            <a:endParaRPr b="0" i="0" sz="1400" u="none" cap="none" strike="noStrike">
              <a:solidFill>
                <a:srgbClr val="28C3DB"/>
              </a:solidFill>
              <a:latin typeface="Arial"/>
              <a:ea typeface="Arial"/>
              <a:cs typeface="Arial"/>
              <a:sym typeface="Arial"/>
            </a:endParaRPr>
          </a:p>
        </p:txBody>
      </p:sp>
      <p:sp>
        <p:nvSpPr>
          <p:cNvPr id="742" name="Google Shape;742;gadcb6c72ce_0_406"/>
          <p:cNvSpPr txBox="1"/>
          <p:nvPr>
            <p:ph type="ctrTitle"/>
          </p:nvPr>
        </p:nvSpPr>
        <p:spPr>
          <a:xfrm>
            <a:off x="465775" y="454025"/>
            <a:ext cx="6609300" cy="231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pt-BR" sz="4000">
                <a:solidFill>
                  <a:srgbClr val="FFFFFF"/>
                </a:solidFill>
                <a:latin typeface="Quicksand"/>
                <a:ea typeface="Quicksand"/>
                <a:cs typeface="Quicksand"/>
                <a:sym typeface="Quicksand"/>
              </a:rPr>
              <a:t>6</a:t>
            </a:r>
            <a:r>
              <a:rPr lang="pt-BR" sz="4000">
                <a:solidFill>
                  <a:srgbClr val="FFFFFF"/>
                </a:solidFill>
                <a:latin typeface="Quicksand"/>
                <a:ea typeface="Quicksand"/>
                <a:cs typeface="Quicksand"/>
                <a:sym typeface="Quicksand"/>
              </a:rPr>
              <a:t>. POR ONDE SEGUIR?</a:t>
            </a:r>
            <a:endParaRPr sz="4000">
              <a:solidFill>
                <a:srgbClr val="FFFFFF"/>
              </a:solidFill>
              <a:latin typeface="Quicksand"/>
              <a:ea typeface="Quicksand"/>
              <a:cs typeface="Quicksand"/>
              <a:sym typeface="Quicksand"/>
            </a:endParaRPr>
          </a:p>
        </p:txBody>
      </p:sp>
      <p:pic>
        <p:nvPicPr>
          <p:cNvPr descr="TESTArtboard 1 copy 7@3x.png" id="743" name="Google Shape;743;gadcb6c72ce_0_406"/>
          <p:cNvPicPr preferRelativeResize="0"/>
          <p:nvPr/>
        </p:nvPicPr>
        <p:blipFill rotWithShape="1">
          <a:blip r:embed="rId3">
            <a:alphaModFix/>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acb8420447_0_32"/>
          <p:cNvSpPr txBox="1"/>
          <p:nvPr>
            <p:ph idx="2" type="body"/>
          </p:nvPr>
        </p:nvSpPr>
        <p:spPr>
          <a:xfrm>
            <a:off x="844425" y="1359600"/>
            <a:ext cx="48054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800">
                <a:solidFill>
                  <a:srgbClr val="28C3DB"/>
                </a:solidFill>
                <a:latin typeface="Quicksand"/>
                <a:ea typeface="Quicksand"/>
                <a:cs typeface="Quicksand"/>
                <a:sym typeface="Quicksand"/>
              </a:rPr>
              <a:t>5</a:t>
            </a:r>
            <a:r>
              <a:rPr lang="pt-BR" sz="1800">
                <a:latin typeface="Quicksand"/>
                <a:ea typeface="Quicksand"/>
                <a:cs typeface="Quicksand"/>
                <a:sym typeface="Quicksand"/>
              </a:rPr>
              <a:t>.  Aqui a gente vai ver uma pincelada de tudo um pouco e coisas mais importantes para formar uma base.</a:t>
            </a:r>
            <a:endParaRPr sz="1800">
              <a:latin typeface="Quicksand"/>
              <a:ea typeface="Quicksand"/>
              <a:cs typeface="Quicksand"/>
              <a:sym typeface="Quicksand"/>
            </a:endParaRPr>
          </a:p>
          <a:p>
            <a:pPr indent="0" lvl="0" marL="0" rtl="0" algn="l">
              <a:lnSpc>
                <a:spcPct val="100000"/>
              </a:lnSpc>
              <a:spcBef>
                <a:spcPts val="0"/>
              </a:spcBef>
              <a:spcAft>
                <a:spcPts val="0"/>
              </a:spcAft>
              <a:buNone/>
            </a:pPr>
            <a:r>
              <a:t/>
            </a:r>
            <a:endParaRPr sz="1800">
              <a:latin typeface="Quicksand"/>
              <a:ea typeface="Quicksand"/>
              <a:cs typeface="Quicksand"/>
              <a:sym typeface="Quicksand"/>
            </a:endParaRPr>
          </a:p>
          <a:p>
            <a:pPr indent="0" lvl="0" marL="0" rtl="0" algn="l">
              <a:lnSpc>
                <a:spcPct val="100000"/>
              </a:lnSpc>
              <a:spcBef>
                <a:spcPts val="0"/>
              </a:spcBef>
              <a:spcAft>
                <a:spcPts val="0"/>
              </a:spcAft>
              <a:buNone/>
            </a:pPr>
            <a:r>
              <a:rPr lang="pt-BR" sz="1800">
                <a:solidFill>
                  <a:srgbClr val="28C3DB"/>
                </a:solidFill>
                <a:latin typeface="Quicksand"/>
                <a:ea typeface="Quicksand"/>
                <a:cs typeface="Quicksand"/>
                <a:sym typeface="Quicksand"/>
              </a:rPr>
              <a:t>6</a:t>
            </a:r>
            <a:r>
              <a:rPr lang="pt-BR" sz="1800">
                <a:latin typeface="Quicksand"/>
                <a:ea typeface="Quicksand"/>
                <a:cs typeface="Quicksand"/>
                <a:sym typeface="Quicksand"/>
              </a:rPr>
              <a:t>.  Vou tentar focar em coisas mais práticas e resultados mais palpáveis e tentar ignorar um pouco a parte matemática (por experiência de outros minicursos). Então confia em mim, que vdc.</a:t>
            </a:r>
            <a:endParaRPr sz="1800">
              <a:latin typeface="Quicksand"/>
              <a:ea typeface="Quicksand"/>
              <a:cs typeface="Quicksand"/>
              <a:sym typeface="Quicksand"/>
            </a:endParaRPr>
          </a:p>
          <a:p>
            <a:pPr indent="0" lvl="0" marL="0" rtl="0" algn="l">
              <a:lnSpc>
                <a:spcPct val="100000"/>
              </a:lnSpc>
              <a:spcBef>
                <a:spcPts val="0"/>
              </a:spcBef>
              <a:spcAft>
                <a:spcPts val="0"/>
              </a:spcAft>
              <a:buNone/>
            </a:pPr>
            <a:r>
              <a:t/>
            </a:r>
            <a:endParaRPr sz="1800">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pt-BR" sz="1800">
                <a:solidFill>
                  <a:srgbClr val="28C3DB"/>
                </a:solidFill>
                <a:latin typeface="Quicksand"/>
                <a:ea typeface="Quicksand"/>
                <a:cs typeface="Quicksand"/>
                <a:sym typeface="Quicksand"/>
              </a:rPr>
              <a:t>7</a:t>
            </a:r>
            <a:r>
              <a:rPr lang="pt-BR" sz="1800">
                <a:latin typeface="Quicksand"/>
                <a:ea typeface="Quicksand"/>
                <a:cs typeface="Quicksand"/>
                <a:sym typeface="Quicksand"/>
              </a:rPr>
              <a:t>.  Irei colocar apenas a bibliografia de onte tirei todas essas referências &amp; imagens </a:t>
            </a:r>
            <a:r>
              <a:rPr lang="pt-BR" sz="1500">
                <a:latin typeface="Quicksand"/>
                <a:ea typeface="Quicksand"/>
                <a:cs typeface="Quicksand"/>
                <a:sym typeface="Quicksand"/>
              </a:rPr>
              <a:t>(algumas, pq as outras google e pinterest né)</a:t>
            </a:r>
            <a:endParaRPr sz="1500">
              <a:latin typeface="Quicksand"/>
              <a:ea typeface="Quicksand"/>
              <a:cs typeface="Quicksand"/>
              <a:sym typeface="Quicksand"/>
            </a:endParaRPr>
          </a:p>
          <a:p>
            <a:pPr indent="0" lvl="0" marL="0" rtl="0" algn="l">
              <a:lnSpc>
                <a:spcPct val="100000"/>
              </a:lnSpc>
              <a:spcBef>
                <a:spcPts val="0"/>
              </a:spcBef>
              <a:spcAft>
                <a:spcPts val="0"/>
              </a:spcAft>
              <a:buNone/>
            </a:pPr>
            <a:r>
              <a:t/>
            </a:r>
            <a:endParaRPr sz="1800">
              <a:latin typeface="Quicksand"/>
              <a:ea typeface="Quicksand"/>
              <a:cs typeface="Quicksand"/>
              <a:sym typeface="Quicksand"/>
            </a:endParaRPr>
          </a:p>
        </p:txBody>
      </p:sp>
      <p:sp>
        <p:nvSpPr>
          <p:cNvPr id="194" name="Google Shape;194;gacb8420447_0_32"/>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195" name="Google Shape;195;gacb8420447_0_32"/>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PRIMEIROS ACORDOS</a:t>
            </a:r>
            <a:endParaRPr b="1">
              <a:solidFill>
                <a:srgbClr val="1F243C"/>
              </a:solidFill>
              <a:latin typeface="Quicksand"/>
              <a:ea typeface="Quicksand"/>
              <a:cs typeface="Quicksand"/>
              <a:sym typeface="Quicksand"/>
            </a:endParaRPr>
          </a:p>
        </p:txBody>
      </p:sp>
      <p:pic>
        <p:nvPicPr>
          <p:cNvPr descr="TESTArtboard 1 copy 7@3x.png" id="196" name="Google Shape;196;gacb8420447_0_32"/>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197" name="Google Shape;197;gacb8420447_0_32"/>
          <p:cNvPicPr preferRelativeResize="0"/>
          <p:nvPr/>
        </p:nvPicPr>
        <p:blipFill>
          <a:blip r:embed="rId4">
            <a:alphaModFix/>
          </a:blip>
          <a:stretch>
            <a:fillRect/>
          </a:stretch>
        </p:blipFill>
        <p:spPr>
          <a:xfrm>
            <a:off x="6100050" y="1381875"/>
            <a:ext cx="2529450" cy="34262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adcb6c72ce_0_28"/>
          <p:cNvSpPr txBox="1"/>
          <p:nvPr>
            <p:ph idx="2" type="body"/>
          </p:nvPr>
        </p:nvSpPr>
        <p:spPr>
          <a:xfrm>
            <a:off x="844425" y="1359600"/>
            <a:ext cx="3814500" cy="2883000"/>
          </a:xfrm>
          <a:prstGeom prst="rect">
            <a:avLst/>
          </a:prstGeom>
          <a:noFill/>
          <a:ln>
            <a:noFill/>
          </a:ln>
        </p:spPr>
        <p:txBody>
          <a:bodyPr anchorCtr="0" anchor="t" bIns="91425" lIns="91425" spcFirstLastPara="1" rIns="91425" wrap="square" tIns="91425">
            <a:noAutofit/>
          </a:bodyPr>
          <a:lstStyle/>
          <a:p>
            <a:pPr indent="-361950" lvl="0" marL="457200" rtl="0" algn="l">
              <a:lnSpc>
                <a:spcPct val="100000"/>
              </a:lnSpc>
              <a:spcBef>
                <a:spcPts val="600"/>
              </a:spcBef>
              <a:spcAft>
                <a:spcPts val="0"/>
              </a:spcAft>
              <a:buSzPts val="2100"/>
              <a:buFont typeface="Quicksand"/>
              <a:buChar char="▹"/>
            </a:pPr>
            <a:r>
              <a:rPr lang="pt-BR" sz="2100">
                <a:latin typeface="Quicksand"/>
                <a:ea typeface="Quicksand"/>
                <a:cs typeface="Quicksand"/>
                <a:sym typeface="Quicksand"/>
              </a:rPr>
              <a:t>Dados estruturados</a:t>
            </a:r>
            <a:endParaRPr sz="2100">
              <a:latin typeface="Quicksand"/>
              <a:ea typeface="Quicksand"/>
              <a:cs typeface="Quicksand"/>
              <a:sym typeface="Quicksand"/>
            </a:endParaRPr>
          </a:p>
          <a:p>
            <a:pPr indent="-361950" lvl="1" marL="914400" rtl="0" algn="l">
              <a:lnSpc>
                <a:spcPct val="100000"/>
              </a:lnSpc>
              <a:spcBef>
                <a:spcPts val="0"/>
              </a:spcBef>
              <a:spcAft>
                <a:spcPts val="0"/>
              </a:spcAft>
              <a:buSzPts val="2100"/>
              <a:buFont typeface="Quicksand"/>
              <a:buChar char="▸"/>
            </a:pPr>
            <a:r>
              <a:rPr lang="pt-BR" sz="2100">
                <a:latin typeface="Quicksand"/>
                <a:ea typeface="Quicksand"/>
                <a:cs typeface="Quicksand"/>
                <a:sym typeface="Quicksand"/>
              </a:rPr>
              <a:t>Planilhas</a:t>
            </a:r>
            <a:endParaRPr sz="2100">
              <a:latin typeface="Quicksand"/>
              <a:ea typeface="Quicksand"/>
              <a:cs typeface="Quicksand"/>
              <a:sym typeface="Quicksand"/>
            </a:endParaRPr>
          </a:p>
          <a:p>
            <a:pPr indent="-361950" lvl="1" marL="914400" rtl="0" algn="l">
              <a:lnSpc>
                <a:spcPct val="100000"/>
              </a:lnSpc>
              <a:spcBef>
                <a:spcPts val="0"/>
              </a:spcBef>
              <a:spcAft>
                <a:spcPts val="0"/>
              </a:spcAft>
              <a:buSzPts val="2100"/>
              <a:buFont typeface="Quicksand"/>
              <a:buChar char="▸"/>
            </a:pPr>
            <a:r>
              <a:rPr lang="pt-BR" sz="2100">
                <a:latin typeface="Quicksand"/>
                <a:ea typeface="Quicksand"/>
                <a:cs typeface="Quicksand"/>
                <a:sym typeface="Quicksand"/>
              </a:rPr>
              <a:t>Banco de Dados</a:t>
            </a:r>
            <a:endParaRPr sz="2100">
              <a:latin typeface="Quicksand"/>
              <a:ea typeface="Quicksand"/>
              <a:cs typeface="Quicksand"/>
              <a:sym typeface="Quicksand"/>
            </a:endParaRPr>
          </a:p>
          <a:p>
            <a:pPr indent="-361950" lvl="0" marL="457200" rtl="0" algn="l">
              <a:lnSpc>
                <a:spcPct val="100000"/>
              </a:lnSpc>
              <a:spcBef>
                <a:spcPts val="0"/>
              </a:spcBef>
              <a:spcAft>
                <a:spcPts val="0"/>
              </a:spcAft>
              <a:buSzPts val="2100"/>
              <a:buFont typeface="Quicksand"/>
              <a:buChar char="▹"/>
            </a:pPr>
            <a:r>
              <a:rPr lang="pt-BR" sz="2100">
                <a:latin typeface="Quicksand"/>
                <a:ea typeface="Quicksand"/>
                <a:cs typeface="Quicksand"/>
                <a:sym typeface="Quicksand"/>
              </a:rPr>
              <a:t>Dados não estruturados</a:t>
            </a:r>
            <a:endParaRPr sz="2100">
              <a:latin typeface="Quicksand"/>
              <a:ea typeface="Quicksand"/>
              <a:cs typeface="Quicksand"/>
              <a:sym typeface="Quicksand"/>
            </a:endParaRPr>
          </a:p>
          <a:p>
            <a:pPr indent="-361950" lvl="1" marL="914400" rtl="0" algn="l">
              <a:lnSpc>
                <a:spcPct val="100000"/>
              </a:lnSpc>
              <a:spcBef>
                <a:spcPts val="0"/>
              </a:spcBef>
              <a:spcAft>
                <a:spcPts val="0"/>
              </a:spcAft>
              <a:buSzPts val="2100"/>
              <a:buFont typeface="Quicksand"/>
              <a:buChar char="▸"/>
            </a:pPr>
            <a:r>
              <a:rPr lang="pt-BR" sz="2100">
                <a:latin typeface="Quicksand"/>
                <a:ea typeface="Quicksand"/>
                <a:cs typeface="Quicksand"/>
                <a:sym typeface="Quicksand"/>
              </a:rPr>
              <a:t>Dados de social media </a:t>
            </a:r>
            <a:endParaRPr sz="2100">
              <a:latin typeface="Quicksand"/>
              <a:ea typeface="Quicksand"/>
              <a:cs typeface="Quicksand"/>
              <a:sym typeface="Quicksand"/>
            </a:endParaRPr>
          </a:p>
          <a:p>
            <a:pPr indent="0" lvl="0" marL="914400" rtl="0" algn="l">
              <a:lnSpc>
                <a:spcPct val="100000"/>
              </a:lnSpc>
              <a:spcBef>
                <a:spcPts val="600"/>
              </a:spcBef>
              <a:spcAft>
                <a:spcPts val="0"/>
              </a:spcAft>
              <a:buNone/>
            </a:pPr>
            <a:r>
              <a:rPr lang="pt-BR" sz="1600">
                <a:latin typeface="Quicksand"/>
                <a:ea typeface="Quicksand"/>
                <a:cs typeface="Quicksand"/>
                <a:sym typeface="Quicksand"/>
              </a:rPr>
              <a:t>(não há padrão!)</a:t>
            </a:r>
            <a:endParaRPr sz="1600">
              <a:latin typeface="Quicksand"/>
              <a:ea typeface="Quicksand"/>
              <a:cs typeface="Quicksand"/>
              <a:sym typeface="Quicksand"/>
            </a:endParaRPr>
          </a:p>
        </p:txBody>
      </p:sp>
      <p:sp>
        <p:nvSpPr>
          <p:cNvPr id="749" name="Google Shape;749;gadcb6c72ce_0_28"/>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750" name="Google Shape;750;gadcb6c72ce_0_28"/>
          <p:cNvSpPr txBox="1"/>
          <p:nvPr>
            <p:ph type="title"/>
          </p:nvPr>
        </p:nvSpPr>
        <p:spPr>
          <a:xfrm>
            <a:off x="844425" y="5600"/>
            <a:ext cx="52776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E COM QUE TIPO DE DADOS PODEMOS TRABALHAR?</a:t>
            </a:r>
            <a:endParaRPr b="1">
              <a:solidFill>
                <a:srgbClr val="1F243C"/>
              </a:solidFill>
              <a:latin typeface="Quicksand"/>
              <a:ea typeface="Quicksand"/>
              <a:cs typeface="Quicksand"/>
              <a:sym typeface="Quicksand"/>
            </a:endParaRPr>
          </a:p>
        </p:txBody>
      </p:sp>
      <p:pic>
        <p:nvPicPr>
          <p:cNvPr descr="TESTArtboard 1 copy 7@3x.png" id="751" name="Google Shape;751;gadcb6c72ce_0_28"/>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752" name="Google Shape;752;gadcb6c72ce_0_28"/>
          <p:cNvPicPr preferRelativeResize="0"/>
          <p:nvPr/>
        </p:nvPicPr>
        <p:blipFill>
          <a:blip r:embed="rId4">
            <a:alphaModFix/>
          </a:blip>
          <a:stretch>
            <a:fillRect/>
          </a:stretch>
        </p:blipFill>
        <p:spPr>
          <a:xfrm>
            <a:off x="4979100" y="1242475"/>
            <a:ext cx="3901000" cy="39010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adcb6c72ce_0_20"/>
          <p:cNvSpPr txBox="1"/>
          <p:nvPr>
            <p:ph idx="2" type="body"/>
          </p:nvPr>
        </p:nvSpPr>
        <p:spPr>
          <a:xfrm>
            <a:off x="844425" y="1359600"/>
            <a:ext cx="3814500" cy="2883000"/>
          </a:xfrm>
          <a:prstGeom prst="rect">
            <a:avLst/>
          </a:prstGeom>
          <a:noFill/>
          <a:ln>
            <a:noFill/>
          </a:ln>
        </p:spPr>
        <p:txBody>
          <a:bodyPr anchorCtr="0" anchor="t" bIns="91425" lIns="91425" spcFirstLastPara="1" rIns="91425" wrap="square" tIns="91425">
            <a:noAutofit/>
          </a:bodyPr>
          <a:lstStyle/>
          <a:p>
            <a:pPr indent="-361950" lvl="0" marL="457200" rtl="0" algn="l">
              <a:lnSpc>
                <a:spcPct val="100000"/>
              </a:lnSpc>
              <a:spcBef>
                <a:spcPts val="600"/>
              </a:spcBef>
              <a:spcAft>
                <a:spcPts val="0"/>
              </a:spcAft>
              <a:buSzPts val="2100"/>
              <a:buFont typeface="Quicksand"/>
              <a:buChar char="▹"/>
            </a:pPr>
            <a:r>
              <a:rPr lang="pt-BR" sz="2100">
                <a:latin typeface="Quicksand"/>
                <a:ea typeface="Quicksand"/>
                <a:cs typeface="Quicksand"/>
                <a:sym typeface="Quicksand"/>
              </a:rPr>
              <a:t>Imagens</a:t>
            </a:r>
            <a:endParaRPr sz="2100">
              <a:latin typeface="Quicksand"/>
              <a:ea typeface="Quicksand"/>
              <a:cs typeface="Quicksand"/>
              <a:sym typeface="Quicksand"/>
            </a:endParaRPr>
          </a:p>
          <a:p>
            <a:pPr indent="-361950" lvl="0" marL="457200" rtl="0" algn="l">
              <a:lnSpc>
                <a:spcPct val="100000"/>
              </a:lnSpc>
              <a:spcBef>
                <a:spcPts val="0"/>
              </a:spcBef>
              <a:spcAft>
                <a:spcPts val="0"/>
              </a:spcAft>
              <a:buSzPts val="2100"/>
              <a:buFont typeface="Quicksand"/>
              <a:buChar char="▹"/>
            </a:pPr>
            <a:r>
              <a:rPr lang="pt-BR" sz="2100">
                <a:latin typeface="Quicksand"/>
                <a:ea typeface="Quicksand"/>
                <a:cs typeface="Quicksand"/>
                <a:sym typeface="Quicksand"/>
              </a:rPr>
              <a:t>Texto</a:t>
            </a:r>
            <a:endParaRPr sz="2100">
              <a:latin typeface="Quicksand"/>
              <a:ea typeface="Quicksand"/>
              <a:cs typeface="Quicksand"/>
              <a:sym typeface="Quicksand"/>
            </a:endParaRPr>
          </a:p>
          <a:p>
            <a:pPr indent="-361950" lvl="0" marL="457200" rtl="0" algn="l">
              <a:lnSpc>
                <a:spcPct val="100000"/>
              </a:lnSpc>
              <a:spcBef>
                <a:spcPts val="0"/>
              </a:spcBef>
              <a:spcAft>
                <a:spcPts val="0"/>
              </a:spcAft>
              <a:buSzPts val="2100"/>
              <a:buFont typeface="Quicksand"/>
              <a:buChar char="▹"/>
            </a:pPr>
            <a:r>
              <a:rPr lang="pt-BR" sz="2100">
                <a:latin typeface="Quicksand"/>
                <a:ea typeface="Quicksand"/>
                <a:cs typeface="Quicksand"/>
                <a:sym typeface="Quicksand"/>
              </a:rPr>
              <a:t>Trajetórias</a:t>
            </a:r>
            <a:endParaRPr sz="2100">
              <a:latin typeface="Quicksand"/>
              <a:ea typeface="Quicksand"/>
              <a:cs typeface="Quicksand"/>
              <a:sym typeface="Quicksand"/>
            </a:endParaRPr>
          </a:p>
          <a:p>
            <a:pPr indent="-361950" lvl="0" marL="457200" rtl="0" algn="l">
              <a:lnSpc>
                <a:spcPct val="100000"/>
              </a:lnSpc>
              <a:spcBef>
                <a:spcPts val="0"/>
              </a:spcBef>
              <a:spcAft>
                <a:spcPts val="0"/>
              </a:spcAft>
              <a:buSzPts val="2100"/>
              <a:buFont typeface="Quicksand"/>
              <a:buChar char="▹"/>
            </a:pPr>
            <a:r>
              <a:rPr lang="pt-BR" sz="2100">
                <a:latin typeface="Quicksand"/>
                <a:ea typeface="Quicksand"/>
                <a:cs typeface="Quicksand"/>
                <a:sym typeface="Quicksand"/>
              </a:rPr>
              <a:t>IoT</a:t>
            </a:r>
            <a:endParaRPr sz="2100">
              <a:latin typeface="Quicksand"/>
              <a:ea typeface="Quicksand"/>
              <a:cs typeface="Quicksand"/>
              <a:sym typeface="Quicksand"/>
            </a:endParaRPr>
          </a:p>
          <a:p>
            <a:pPr indent="-361950" lvl="0" marL="457200" rtl="0" algn="l">
              <a:lnSpc>
                <a:spcPct val="100000"/>
              </a:lnSpc>
              <a:spcBef>
                <a:spcPts val="0"/>
              </a:spcBef>
              <a:spcAft>
                <a:spcPts val="0"/>
              </a:spcAft>
              <a:buSzPts val="2100"/>
              <a:buFont typeface="Quicksand"/>
              <a:buChar char="▹"/>
            </a:pPr>
            <a:r>
              <a:rPr lang="pt-BR" sz="2100">
                <a:latin typeface="Quicksand"/>
                <a:ea typeface="Quicksand"/>
                <a:cs typeface="Quicksand"/>
                <a:sym typeface="Quicksand"/>
              </a:rPr>
              <a:t>Mercado</a:t>
            </a:r>
            <a:endParaRPr sz="2100">
              <a:latin typeface="Quicksand"/>
              <a:ea typeface="Quicksand"/>
              <a:cs typeface="Quicksand"/>
              <a:sym typeface="Quicksand"/>
            </a:endParaRPr>
          </a:p>
          <a:p>
            <a:pPr indent="-361950" lvl="0" marL="457200" rtl="0" algn="l">
              <a:lnSpc>
                <a:spcPct val="100000"/>
              </a:lnSpc>
              <a:spcBef>
                <a:spcPts val="0"/>
              </a:spcBef>
              <a:spcAft>
                <a:spcPts val="0"/>
              </a:spcAft>
              <a:buSzPts val="2100"/>
              <a:buFont typeface="Quicksand"/>
              <a:buChar char="▹"/>
            </a:pPr>
            <a:r>
              <a:rPr lang="pt-BR" sz="2100">
                <a:latin typeface="Quicksand"/>
                <a:ea typeface="Quicksand"/>
                <a:cs typeface="Quicksand"/>
                <a:sym typeface="Quicksand"/>
              </a:rPr>
              <a:t>Áudio/Músicas</a:t>
            </a:r>
            <a:endParaRPr sz="2100">
              <a:latin typeface="Quicksand"/>
              <a:ea typeface="Quicksand"/>
              <a:cs typeface="Quicksand"/>
              <a:sym typeface="Quicksand"/>
            </a:endParaRPr>
          </a:p>
        </p:txBody>
      </p:sp>
      <p:sp>
        <p:nvSpPr>
          <p:cNvPr id="758" name="Google Shape;758;gadcb6c72ce_0_20"/>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759" name="Google Shape;759;gadcb6c72ce_0_20"/>
          <p:cNvSpPr txBox="1"/>
          <p:nvPr>
            <p:ph type="title"/>
          </p:nvPr>
        </p:nvSpPr>
        <p:spPr>
          <a:xfrm>
            <a:off x="844425" y="5600"/>
            <a:ext cx="52776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E COM QUE TIPO DE DADOS PODEMOS TRABALHAR?</a:t>
            </a:r>
            <a:endParaRPr b="1">
              <a:solidFill>
                <a:srgbClr val="1F243C"/>
              </a:solidFill>
              <a:latin typeface="Quicksand"/>
              <a:ea typeface="Quicksand"/>
              <a:cs typeface="Quicksand"/>
              <a:sym typeface="Quicksand"/>
            </a:endParaRPr>
          </a:p>
        </p:txBody>
      </p:sp>
      <p:pic>
        <p:nvPicPr>
          <p:cNvPr descr="TESTArtboard 1 copy 7@3x.png" id="760" name="Google Shape;760;gadcb6c72ce_0_20"/>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761" name="Google Shape;761;gadcb6c72ce_0_20"/>
          <p:cNvPicPr preferRelativeResize="0"/>
          <p:nvPr/>
        </p:nvPicPr>
        <p:blipFill>
          <a:blip r:embed="rId4">
            <a:alphaModFix/>
          </a:blip>
          <a:stretch>
            <a:fillRect/>
          </a:stretch>
        </p:blipFill>
        <p:spPr>
          <a:xfrm>
            <a:off x="4979100" y="1242475"/>
            <a:ext cx="3901000" cy="39010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adcb6c72ce_0_36"/>
          <p:cNvSpPr txBox="1"/>
          <p:nvPr>
            <p:ph idx="2" type="body"/>
          </p:nvPr>
        </p:nvSpPr>
        <p:spPr>
          <a:xfrm>
            <a:off x="844425" y="521400"/>
            <a:ext cx="5761500" cy="2883000"/>
          </a:xfrm>
          <a:prstGeom prst="rect">
            <a:avLst/>
          </a:prstGeom>
          <a:noFill/>
          <a:ln>
            <a:noFill/>
          </a:ln>
        </p:spPr>
        <p:txBody>
          <a:bodyPr anchorCtr="0" anchor="t" bIns="91425" lIns="91425" spcFirstLastPara="1" rIns="91425" wrap="square" tIns="91425">
            <a:noAutofit/>
          </a:bodyPr>
          <a:lstStyle/>
          <a:p>
            <a:pPr indent="-349250" lvl="0" marL="457200" marR="1168400" rtl="0" algn="l">
              <a:lnSpc>
                <a:spcPct val="115000"/>
              </a:lnSpc>
              <a:spcBef>
                <a:spcPts val="7600"/>
              </a:spcBef>
              <a:spcAft>
                <a:spcPts val="0"/>
              </a:spcAft>
              <a:buClr>
                <a:srgbClr val="0DB7C4"/>
              </a:buClr>
              <a:buSzPts val="1900"/>
              <a:buFont typeface="Quicksand"/>
              <a:buChar char="▹"/>
            </a:pPr>
            <a:r>
              <a:rPr lang="pt-BR" sz="1900">
                <a:solidFill>
                  <a:srgbClr val="333333"/>
                </a:solidFill>
                <a:highlight>
                  <a:srgbClr val="FFFFFF"/>
                </a:highlight>
                <a:uFill>
                  <a:noFill/>
                </a:uFill>
                <a:latin typeface="Quicksand"/>
                <a:ea typeface="Quicksand"/>
                <a:cs typeface="Quicksand"/>
                <a:sym typeface="Quicksand"/>
                <a:hlinkClick r:id="rId3">
                  <a:extLst>
                    <a:ext uri="{A12FA001-AC4F-418D-AE19-62706E023703}">
                      <ahyp:hlinkClr val="tx"/>
                    </a:ext>
                  </a:extLst>
                </a:hlinkClick>
              </a:rPr>
              <a:t>Kaggle</a:t>
            </a:r>
            <a:endParaRPr sz="1900">
              <a:solidFill>
                <a:srgbClr val="333333"/>
              </a:solidFill>
              <a:highlight>
                <a:srgbClr val="FFFFFF"/>
              </a:highlight>
              <a:latin typeface="Quicksand"/>
              <a:ea typeface="Quicksand"/>
              <a:cs typeface="Quicksand"/>
              <a:sym typeface="Quicksand"/>
            </a:endParaRPr>
          </a:p>
          <a:p>
            <a:pPr indent="-349250" lvl="0" marL="457200" marR="1168400" rtl="0" algn="l">
              <a:lnSpc>
                <a:spcPct val="115000"/>
              </a:lnSpc>
              <a:spcBef>
                <a:spcPts val="0"/>
              </a:spcBef>
              <a:spcAft>
                <a:spcPts val="0"/>
              </a:spcAft>
              <a:buClr>
                <a:srgbClr val="0DB7C4"/>
              </a:buClr>
              <a:buSzPts val="1900"/>
              <a:buFont typeface="Quicksand"/>
              <a:buChar char="▹"/>
            </a:pPr>
            <a:r>
              <a:rPr lang="pt-BR" sz="1900">
                <a:solidFill>
                  <a:srgbClr val="333333"/>
                </a:solidFill>
                <a:highlight>
                  <a:srgbClr val="FFFFFF"/>
                </a:highlight>
                <a:uFill>
                  <a:noFill/>
                </a:uFill>
                <a:latin typeface="Quicksand"/>
                <a:ea typeface="Quicksand"/>
                <a:cs typeface="Quicksand"/>
                <a:sym typeface="Quicksand"/>
                <a:hlinkClick r:id="rId4">
                  <a:extLst>
                    <a:ext uri="{A12FA001-AC4F-418D-AE19-62706E023703}">
                      <ahyp:hlinkClr val="tx"/>
                    </a:ext>
                  </a:extLst>
                </a:hlinkClick>
              </a:rPr>
              <a:t>Portal Brasileiro de Dados Abertos</a:t>
            </a:r>
            <a:endParaRPr sz="1900">
              <a:solidFill>
                <a:srgbClr val="333333"/>
              </a:solidFill>
              <a:highlight>
                <a:srgbClr val="FFFFFF"/>
              </a:highlight>
              <a:latin typeface="Quicksand"/>
              <a:ea typeface="Quicksand"/>
              <a:cs typeface="Quicksand"/>
              <a:sym typeface="Quicksand"/>
            </a:endParaRPr>
          </a:p>
          <a:p>
            <a:pPr indent="-349250" lvl="0" marL="457200" marR="1168400" rtl="0" algn="l">
              <a:lnSpc>
                <a:spcPct val="115000"/>
              </a:lnSpc>
              <a:spcBef>
                <a:spcPts val="0"/>
              </a:spcBef>
              <a:spcAft>
                <a:spcPts val="0"/>
              </a:spcAft>
              <a:buClr>
                <a:srgbClr val="0DB7C4"/>
              </a:buClr>
              <a:buSzPts val="1900"/>
              <a:buFont typeface="Quicksand"/>
              <a:buChar char="▹"/>
            </a:pPr>
            <a:r>
              <a:rPr lang="pt-BR" sz="1900">
                <a:solidFill>
                  <a:srgbClr val="333333"/>
                </a:solidFill>
                <a:highlight>
                  <a:srgbClr val="FFFFFF"/>
                </a:highlight>
                <a:uFill>
                  <a:noFill/>
                </a:uFill>
                <a:latin typeface="Quicksand"/>
                <a:ea typeface="Quicksand"/>
                <a:cs typeface="Quicksand"/>
                <a:sym typeface="Quicksand"/>
                <a:hlinkClick r:id="rId5">
                  <a:extLst>
                    <a:ext uri="{A12FA001-AC4F-418D-AE19-62706E023703}">
                      <ahyp:hlinkClr val="tx"/>
                    </a:ext>
                  </a:extLst>
                </a:hlinkClick>
              </a:rPr>
              <a:t>UCI Machine Learning Repository</a:t>
            </a:r>
            <a:endParaRPr sz="1900">
              <a:solidFill>
                <a:srgbClr val="333333"/>
              </a:solidFill>
              <a:highlight>
                <a:srgbClr val="FFFFFF"/>
              </a:highlight>
              <a:latin typeface="Quicksand"/>
              <a:ea typeface="Quicksand"/>
              <a:cs typeface="Quicksand"/>
              <a:sym typeface="Quicksand"/>
            </a:endParaRPr>
          </a:p>
          <a:p>
            <a:pPr indent="-349250" lvl="0" marL="457200" marR="1168400" rtl="0" algn="l">
              <a:lnSpc>
                <a:spcPct val="115000"/>
              </a:lnSpc>
              <a:spcBef>
                <a:spcPts val="0"/>
              </a:spcBef>
              <a:spcAft>
                <a:spcPts val="0"/>
              </a:spcAft>
              <a:buClr>
                <a:srgbClr val="0DB7C4"/>
              </a:buClr>
              <a:buSzPts val="1900"/>
              <a:buFont typeface="Quicksand"/>
              <a:buChar char="▹"/>
            </a:pPr>
            <a:r>
              <a:rPr lang="pt-BR" sz="1900">
                <a:solidFill>
                  <a:srgbClr val="333333"/>
                </a:solidFill>
                <a:highlight>
                  <a:srgbClr val="FFFFFF"/>
                </a:highlight>
                <a:uFill>
                  <a:noFill/>
                </a:uFill>
                <a:latin typeface="Quicksand"/>
                <a:ea typeface="Quicksand"/>
                <a:cs typeface="Quicksand"/>
                <a:sym typeface="Quicksand"/>
                <a:hlinkClick r:id="rId6">
                  <a:extLst>
                    <a:ext uri="{A12FA001-AC4F-418D-AE19-62706E023703}">
                      <ahyp:hlinkClr val="tx"/>
                    </a:ext>
                  </a:extLst>
                </a:hlinkClick>
              </a:rPr>
              <a:t>Google Dataset Search</a:t>
            </a:r>
            <a:endParaRPr sz="1900">
              <a:solidFill>
                <a:srgbClr val="333333"/>
              </a:solidFill>
              <a:highlight>
                <a:srgbClr val="FFFFFF"/>
              </a:highlight>
              <a:latin typeface="Quicksand"/>
              <a:ea typeface="Quicksand"/>
              <a:cs typeface="Quicksand"/>
              <a:sym typeface="Quicksand"/>
            </a:endParaRPr>
          </a:p>
          <a:p>
            <a:pPr indent="-349250" lvl="0" marL="457200" marR="1168400" rtl="0" algn="l">
              <a:lnSpc>
                <a:spcPct val="115000"/>
              </a:lnSpc>
              <a:spcBef>
                <a:spcPts val="0"/>
              </a:spcBef>
              <a:spcAft>
                <a:spcPts val="0"/>
              </a:spcAft>
              <a:buClr>
                <a:srgbClr val="0DB7C4"/>
              </a:buClr>
              <a:buSzPts val="1900"/>
              <a:buFont typeface="Quicksand"/>
              <a:buChar char="▹"/>
            </a:pPr>
            <a:r>
              <a:rPr lang="pt-BR" sz="1900">
                <a:solidFill>
                  <a:srgbClr val="333333"/>
                </a:solidFill>
                <a:highlight>
                  <a:srgbClr val="FFFFFF"/>
                </a:highlight>
                <a:uFill>
                  <a:noFill/>
                </a:uFill>
                <a:latin typeface="Quicksand"/>
                <a:ea typeface="Quicksand"/>
                <a:cs typeface="Quicksand"/>
                <a:sym typeface="Quicksand"/>
                <a:hlinkClick r:id="rId7">
                  <a:extLst>
                    <a:ext uri="{A12FA001-AC4F-418D-AE19-62706E023703}">
                      <ahyp:hlinkClr val="tx"/>
                    </a:ext>
                  </a:extLst>
                </a:hlinkClick>
              </a:rPr>
              <a:t>Dados Abertos do Governo Americano</a:t>
            </a:r>
            <a:endParaRPr sz="1900">
              <a:solidFill>
                <a:srgbClr val="333333"/>
              </a:solidFill>
              <a:highlight>
                <a:srgbClr val="FFFFFF"/>
              </a:highlight>
              <a:latin typeface="Quicksand"/>
              <a:ea typeface="Quicksand"/>
              <a:cs typeface="Quicksand"/>
              <a:sym typeface="Quicksand"/>
            </a:endParaRPr>
          </a:p>
          <a:p>
            <a:pPr indent="-349250" lvl="0" marL="457200" marR="1168400" rtl="0" algn="l">
              <a:lnSpc>
                <a:spcPct val="115000"/>
              </a:lnSpc>
              <a:spcBef>
                <a:spcPts val="0"/>
              </a:spcBef>
              <a:spcAft>
                <a:spcPts val="0"/>
              </a:spcAft>
              <a:buClr>
                <a:srgbClr val="0DB7C4"/>
              </a:buClr>
              <a:buSzPts val="1900"/>
              <a:buFont typeface="Quicksand"/>
              <a:buChar char="▹"/>
            </a:pPr>
            <a:r>
              <a:rPr lang="pt-BR" sz="1900">
                <a:solidFill>
                  <a:srgbClr val="333333"/>
                </a:solidFill>
                <a:highlight>
                  <a:srgbClr val="FFFFFF"/>
                </a:highlight>
                <a:uFill>
                  <a:noFill/>
                </a:uFill>
                <a:latin typeface="Quicksand"/>
                <a:ea typeface="Quicksand"/>
                <a:cs typeface="Quicksand"/>
                <a:sym typeface="Quicksand"/>
                <a:hlinkClick r:id="rId8">
                  <a:extLst>
                    <a:ext uri="{A12FA001-AC4F-418D-AE19-62706E023703}">
                      <ahyp:hlinkClr val="tx"/>
                    </a:ext>
                  </a:extLst>
                </a:hlinkClick>
              </a:rPr>
              <a:t>Google Acadêmico</a:t>
            </a:r>
            <a:endParaRPr sz="1900">
              <a:solidFill>
                <a:srgbClr val="333333"/>
              </a:solidFill>
              <a:highlight>
                <a:srgbClr val="FFFFFF"/>
              </a:highlight>
              <a:latin typeface="Quicksand"/>
              <a:ea typeface="Quicksand"/>
              <a:cs typeface="Quicksand"/>
              <a:sym typeface="Quicksand"/>
            </a:endParaRPr>
          </a:p>
          <a:p>
            <a:pPr indent="-349250" lvl="0" marL="457200" marR="1168400" rtl="0" algn="l">
              <a:lnSpc>
                <a:spcPct val="115000"/>
              </a:lnSpc>
              <a:spcBef>
                <a:spcPts val="0"/>
              </a:spcBef>
              <a:spcAft>
                <a:spcPts val="0"/>
              </a:spcAft>
              <a:buClr>
                <a:srgbClr val="0DB7C4"/>
              </a:buClr>
              <a:buSzPts val="1900"/>
              <a:buFont typeface="Quicksand"/>
              <a:buChar char="▹"/>
            </a:pPr>
            <a:r>
              <a:rPr lang="pt-BR" sz="1900">
                <a:solidFill>
                  <a:srgbClr val="333333"/>
                </a:solidFill>
                <a:highlight>
                  <a:srgbClr val="FFFFFF"/>
                </a:highlight>
                <a:uFill>
                  <a:noFill/>
                </a:uFill>
                <a:latin typeface="Quicksand"/>
                <a:ea typeface="Quicksand"/>
                <a:cs typeface="Quicksand"/>
                <a:sym typeface="Quicksand"/>
                <a:hlinkClick r:id="rId9">
                  <a:extLst>
                    <a:ext uri="{A12FA001-AC4F-418D-AE19-62706E023703}">
                      <ahyp:hlinkClr val="tx"/>
                    </a:ext>
                  </a:extLst>
                </a:hlinkClick>
              </a:rPr>
              <a:t>Sidra IBGE</a:t>
            </a:r>
            <a:endParaRPr sz="1900">
              <a:solidFill>
                <a:srgbClr val="333333"/>
              </a:solidFill>
              <a:highlight>
                <a:srgbClr val="FFFFFF"/>
              </a:highlight>
              <a:latin typeface="Quicksand"/>
              <a:ea typeface="Quicksand"/>
              <a:cs typeface="Quicksand"/>
              <a:sym typeface="Quicksand"/>
            </a:endParaRPr>
          </a:p>
          <a:p>
            <a:pPr indent="-349250" lvl="0" marL="457200" marR="1168400" rtl="0" algn="l">
              <a:lnSpc>
                <a:spcPct val="115000"/>
              </a:lnSpc>
              <a:spcBef>
                <a:spcPts val="0"/>
              </a:spcBef>
              <a:spcAft>
                <a:spcPts val="0"/>
              </a:spcAft>
              <a:buClr>
                <a:srgbClr val="0DB7C4"/>
              </a:buClr>
              <a:buSzPts val="1900"/>
              <a:buFont typeface="Quicksand"/>
              <a:buChar char="▹"/>
            </a:pPr>
            <a:r>
              <a:rPr lang="pt-BR" sz="1900">
                <a:solidFill>
                  <a:srgbClr val="333333"/>
                </a:solidFill>
                <a:highlight>
                  <a:srgbClr val="FFFFFF"/>
                </a:highlight>
                <a:uFill>
                  <a:noFill/>
                </a:uFill>
                <a:latin typeface="Quicksand"/>
                <a:ea typeface="Quicksand"/>
                <a:cs typeface="Quicksand"/>
                <a:sym typeface="Quicksand"/>
                <a:hlinkClick r:id="rId10">
                  <a:extLst>
                    <a:ext uri="{A12FA001-AC4F-418D-AE19-62706E023703}">
                      <ahyp:hlinkClr val="tx"/>
                    </a:ext>
                  </a:extLst>
                </a:hlinkClick>
              </a:rPr>
              <a:t>KD Nuggets</a:t>
            </a:r>
            <a:endParaRPr sz="1900">
              <a:solidFill>
                <a:srgbClr val="333333"/>
              </a:solidFill>
              <a:highlight>
                <a:srgbClr val="FFFFFF"/>
              </a:highlight>
              <a:latin typeface="Quicksand"/>
              <a:ea typeface="Quicksand"/>
              <a:cs typeface="Quicksand"/>
              <a:sym typeface="Quicksand"/>
            </a:endParaRPr>
          </a:p>
          <a:p>
            <a:pPr indent="-349250" lvl="0" marL="457200" marR="1168400" rtl="0" algn="l">
              <a:lnSpc>
                <a:spcPct val="115000"/>
              </a:lnSpc>
              <a:spcBef>
                <a:spcPts val="0"/>
              </a:spcBef>
              <a:spcAft>
                <a:spcPts val="0"/>
              </a:spcAft>
              <a:buClr>
                <a:srgbClr val="0DB7C4"/>
              </a:buClr>
              <a:buSzPts val="1900"/>
              <a:buFont typeface="Quicksand"/>
              <a:buChar char="▹"/>
            </a:pPr>
            <a:r>
              <a:rPr lang="pt-BR" sz="1900">
                <a:solidFill>
                  <a:srgbClr val="333333"/>
                </a:solidFill>
                <a:highlight>
                  <a:srgbClr val="FFFFFF"/>
                </a:highlight>
                <a:uFill>
                  <a:noFill/>
                </a:uFill>
                <a:latin typeface="Quicksand"/>
                <a:ea typeface="Quicksand"/>
                <a:cs typeface="Quicksand"/>
                <a:sym typeface="Quicksand"/>
                <a:hlinkClick r:id="rId11">
                  <a:extLst>
                    <a:ext uri="{A12FA001-AC4F-418D-AE19-62706E023703}">
                      <ahyp:hlinkClr val="tx"/>
                    </a:ext>
                  </a:extLst>
                </a:hlinkClick>
              </a:rPr>
              <a:t>IBM Data Asset eXchange</a:t>
            </a:r>
            <a:endParaRPr sz="1900">
              <a:solidFill>
                <a:srgbClr val="333333"/>
              </a:solidFill>
              <a:highlight>
                <a:srgbClr val="FFFFFF"/>
              </a:highlight>
              <a:latin typeface="Quicksand"/>
              <a:ea typeface="Quicksand"/>
              <a:cs typeface="Quicksand"/>
              <a:sym typeface="Quicksand"/>
            </a:endParaRPr>
          </a:p>
          <a:p>
            <a:pPr indent="0" lvl="0" marL="0" rtl="0" algn="l">
              <a:lnSpc>
                <a:spcPct val="115000"/>
              </a:lnSpc>
              <a:spcBef>
                <a:spcPts val="8500"/>
              </a:spcBef>
              <a:spcAft>
                <a:spcPts val="0"/>
              </a:spcAft>
              <a:buNone/>
            </a:pPr>
            <a:r>
              <a:t/>
            </a:r>
            <a:endParaRPr sz="1900">
              <a:solidFill>
                <a:srgbClr val="333333"/>
              </a:solidFill>
              <a:latin typeface="Quicksand"/>
              <a:ea typeface="Quicksand"/>
              <a:cs typeface="Quicksand"/>
              <a:sym typeface="Quicksand"/>
            </a:endParaRPr>
          </a:p>
        </p:txBody>
      </p:sp>
      <p:sp>
        <p:nvSpPr>
          <p:cNvPr id="767" name="Google Shape;767;gadcb6c72ce_0_3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768" name="Google Shape;768;gadcb6c72ce_0_36"/>
          <p:cNvSpPr txBox="1"/>
          <p:nvPr>
            <p:ph type="title"/>
          </p:nvPr>
        </p:nvSpPr>
        <p:spPr>
          <a:xfrm>
            <a:off x="844425" y="5600"/>
            <a:ext cx="52776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ONDE ENCONTRAR ESSES DADOS?</a:t>
            </a:r>
            <a:endParaRPr b="1">
              <a:solidFill>
                <a:srgbClr val="1F243C"/>
              </a:solidFill>
              <a:latin typeface="Quicksand"/>
              <a:ea typeface="Quicksand"/>
              <a:cs typeface="Quicksand"/>
              <a:sym typeface="Quicksand"/>
            </a:endParaRPr>
          </a:p>
        </p:txBody>
      </p:sp>
      <p:pic>
        <p:nvPicPr>
          <p:cNvPr descr="TESTArtboard 1 copy 7@3x.png" id="769" name="Google Shape;769;gadcb6c72ce_0_36"/>
          <p:cNvPicPr preferRelativeResize="0"/>
          <p:nvPr/>
        </p:nvPicPr>
        <p:blipFill rotWithShape="1">
          <a:blip r:embed="rId12">
            <a:alphaModFix amt="8000"/>
          </a:blip>
          <a:srcRect b="39104" l="17496" r="32455" t="10755"/>
          <a:stretch/>
        </p:blipFill>
        <p:spPr>
          <a:xfrm rot="-5400000">
            <a:off x="6413749" y="-6499"/>
            <a:ext cx="2723600" cy="2736599"/>
          </a:xfrm>
          <a:prstGeom prst="rect">
            <a:avLst/>
          </a:prstGeom>
          <a:noFill/>
          <a:ln>
            <a:noFill/>
          </a:ln>
        </p:spPr>
      </p:pic>
      <p:pic>
        <p:nvPicPr>
          <p:cNvPr id="770" name="Google Shape;770;gadcb6c72ce_0_36"/>
          <p:cNvPicPr preferRelativeResize="0"/>
          <p:nvPr/>
        </p:nvPicPr>
        <p:blipFill>
          <a:blip r:embed="rId13">
            <a:alphaModFix/>
          </a:blip>
          <a:stretch>
            <a:fillRect/>
          </a:stretch>
        </p:blipFill>
        <p:spPr>
          <a:xfrm>
            <a:off x="4979100" y="1242475"/>
            <a:ext cx="3901000" cy="3901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adcb6c72ce_0_45"/>
          <p:cNvSpPr txBox="1"/>
          <p:nvPr>
            <p:ph idx="2" type="body"/>
          </p:nvPr>
        </p:nvSpPr>
        <p:spPr>
          <a:xfrm>
            <a:off x="844425" y="1359600"/>
            <a:ext cx="7978500" cy="2883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600"/>
              </a:spcBef>
              <a:spcAft>
                <a:spcPts val="0"/>
              </a:spcAft>
              <a:buClr>
                <a:srgbClr val="0DB7C4"/>
              </a:buClr>
              <a:buSzPts val="1600"/>
              <a:buFont typeface="Quicksand"/>
              <a:buChar char="▹"/>
            </a:pPr>
            <a:r>
              <a:rPr lang="pt-BR" sz="1600">
                <a:solidFill>
                  <a:srgbClr val="333333"/>
                </a:solidFill>
                <a:highlight>
                  <a:srgbClr val="FFFFFF"/>
                </a:highlight>
                <a:latin typeface="Quicksand"/>
                <a:ea typeface="Quicksand"/>
                <a:cs typeface="Quicksand"/>
                <a:sym typeface="Quicksand"/>
              </a:rPr>
              <a:t>MURPHY, K. </a:t>
            </a:r>
            <a:r>
              <a:rPr b="1" lang="pt-BR" sz="1600">
                <a:solidFill>
                  <a:srgbClr val="333333"/>
                </a:solidFill>
                <a:highlight>
                  <a:srgbClr val="FFFFFF"/>
                </a:highlight>
                <a:latin typeface="Quicksand"/>
                <a:ea typeface="Quicksand"/>
                <a:cs typeface="Quicksand"/>
                <a:sym typeface="Quicksand"/>
              </a:rPr>
              <a:t>Machine learning: a probabilistic perspective</a:t>
            </a:r>
            <a:endParaRPr b="1" sz="1600">
              <a:solidFill>
                <a:srgbClr val="333333"/>
              </a:solidFill>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solidFill>
                  <a:srgbClr val="333333"/>
                </a:solidFill>
                <a:highlight>
                  <a:srgbClr val="FFFFFF"/>
                </a:highlight>
                <a:latin typeface="Quicksand"/>
                <a:ea typeface="Quicksand"/>
                <a:cs typeface="Quicksand"/>
                <a:sym typeface="Quicksand"/>
              </a:rPr>
              <a:t>BISHOP, C. </a:t>
            </a:r>
            <a:r>
              <a:rPr b="1" lang="pt-BR" sz="1600">
                <a:solidFill>
                  <a:srgbClr val="333333"/>
                </a:solidFill>
                <a:highlight>
                  <a:srgbClr val="FFFFFF"/>
                </a:highlight>
                <a:latin typeface="Quicksand"/>
                <a:ea typeface="Quicksand"/>
                <a:cs typeface="Quicksand"/>
                <a:sym typeface="Quicksand"/>
              </a:rPr>
              <a:t>Pattern recognition and machine learning</a:t>
            </a:r>
            <a:r>
              <a:rPr lang="pt-BR" sz="1600">
                <a:solidFill>
                  <a:srgbClr val="333333"/>
                </a:solidFill>
                <a:highlight>
                  <a:srgbClr val="FFFFFF"/>
                </a:highlight>
                <a:latin typeface="Quicksand"/>
                <a:ea typeface="Quicksand"/>
                <a:cs typeface="Quicksand"/>
                <a:sym typeface="Quicksand"/>
              </a:rPr>
              <a:t> </a:t>
            </a:r>
            <a:endParaRPr sz="1600">
              <a:solidFill>
                <a:srgbClr val="333333"/>
              </a:solidFill>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solidFill>
                  <a:srgbClr val="333333"/>
                </a:solidFill>
                <a:highlight>
                  <a:srgbClr val="FFFFFF"/>
                </a:highlight>
                <a:latin typeface="Quicksand"/>
                <a:ea typeface="Quicksand"/>
                <a:cs typeface="Quicksand"/>
                <a:sym typeface="Quicksand"/>
              </a:rPr>
              <a:t>CHOLLET, F. </a:t>
            </a:r>
            <a:r>
              <a:rPr b="1" lang="pt-BR" sz="1600">
                <a:solidFill>
                  <a:srgbClr val="333333"/>
                </a:solidFill>
                <a:highlight>
                  <a:srgbClr val="FFFFFF"/>
                </a:highlight>
                <a:latin typeface="Quicksand"/>
                <a:ea typeface="Quicksand"/>
                <a:cs typeface="Quicksand"/>
                <a:sym typeface="Quicksand"/>
              </a:rPr>
              <a:t>Deep Learning with Python</a:t>
            </a:r>
            <a:endParaRPr b="1" sz="1600">
              <a:solidFill>
                <a:srgbClr val="333333"/>
              </a:solidFill>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solidFill>
                  <a:srgbClr val="333333"/>
                </a:solidFill>
                <a:highlight>
                  <a:srgbClr val="FFFFFF"/>
                </a:highlight>
                <a:latin typeface="Quicksand"/>
                <a:ea typeface="Quicksand"/>
                <a:cs typeface="Quicksand"/>
                <a:sym typeface="Quicksand"/>
              </a:rPr>
              <a:t>Joel Grus. </a:t>
            </a:r>
            <a:r>
              <a:rPr b="1" lang="pt-BR" sz="1600">
                <a:solidFill>
                  <a:srgbClr val="333333"/>
                </a:solidFill>
                <a:highlight>
                  <a:srgbClr val="FFFFFF"/>
                </a:highlight>
                <a:latin typeface="Quicksand"/>
                <a:ea typeface="Quicksand"/>
                <a:cs typeface="Quicksand"/>
                <a:sym typeface="Quicksand"/>
              </a:rPr>
              <a:t>Data Science from Scratch</a:t>
            </a:r>
            <a:endParaRPr sz="1600">
              <a:solidFill>
                <a:srgbClr val="333333"/>
              </a:solidFill>
              <a:highlight>
                <a:srgbClr val="FFFFFF"/>
              </a:highlight>
              <a:latin typeface="Quicksand"/>
              <a:ea typeface="Quicksand"/>
              <a:cs typeface="Quicksand"/>
              <a:sym typeface="Quicksand"/>
            </a:endParaRPr>
          </a:p>
          <a:p>
            <a:pPr indent="0" lvl="0" marL="0" rtl="0" algn="l">
              <a:lnSpc>
                <a:spcPct val="115000"/>
              </a:lnSpc>
              <a:spcBef>
                <a:spcPts val="600"/>
              </a:spcBef>
              <a:spcAft>
                <a:spcPts val="0"/>
              </a:spcAft>
              <a:buNone/>
            </a:pPr>
            <a:r>
              <a:t/>
            </a:r>
            <a:endParaRPr sz="1600">
              <a:solidFill>
                <a:srgbClr val="333333"/>
              </a:solidFill>
              <a:highlight>
                <a:srgbClr val="FFFFFF"/>
              </a:highlight>
              <a:latin typeface="Quicksand"/>
              <a:ea typeface="Quicksand"/>
              <a:cs typeface="Quicksand"/>
              <a:sym typeface="Quicksand"/>
            </a:endParaRPr>
          </a:p>
          <a:p>
            <a:pPr indent="0" lvl="0" marL="0" rtl="0" algn="l">
              <a:lnSpc>
                <a:spcPct val="115000"/>
              </a:lnSpc>
              <a:spcBef>
                <a:spcPts val="600"/>
              </a:spcBef>
              <a:spcAft>
                <a:spcPts val="0"/>
              </a:spcAft>
              <a:buNone/>
            </a:pPr>
            <a:r>
              <a:t/>
            </a:r>
            <a:endParaRPr sz="1600">
              <a:solidFill>
                <a:srgbClr val="333333"/>
              </a:solidFill>
              <a:highlight>
                <a:srgbClr val="FFFFFF"/>
              </a:highlight>
              <a:latin typeface="Quicksand"/>
              <a:ea typeface="Quicksand"/>
              <a:cs typeface="Quicksand"/>
              <a:sym typeface="Quicksand"/>
            </a:endParaRPr>
          </a:p>
        </p:txBody>
      </p:sp>
      <p:sp>
        <p:nvSpPr>
          <p:cNvPr id="776" name="Google Shape;776;gadcb6c72ce_0_45"/>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777" name="Google Shape;777;gadcb6c72ce_0_45"/>
          <p:cNvSpPr txBox="1"/>
          <p:nvPr>
            <p:ph type="title"/>
          </p:nvPr>
        </p:nvSpPr>
        <p:spPr>
          <a:xfrm>
            <a:off x="844425" y="5600"/>
            <a:ext cx="52776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PARA CONTINUAR INDO ALÉM</a:t>
            </a:r>
            <a:endParaRPr b="1">
              <a:solidFill>
                <a:srgbClr val="1F243C"/>
              </a:solidFill>
              <a:latin typeface="Quicksand"/>
              <a:ea typeface="Quicksand"/>
              <a:cs typeface="Quicksand"/>
              <a:sym typeface="Quicksand"/>
            </a:endParaRPr>
          </a:p>
        </p:txBody>
      </p:sp>
      <p:pic>
        <p:nvPicPr>
          <p:cNvPr descr="TESTArtboard 1 copy 7@3x.png" id="778" name="Google Shape;778;gadcb6c72ce_0_45"/>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pic>
        <p:nvPicPr>
          <p:cNvPr id="779" name="Google Shape;779;gadcb6c72ce_0_45"/>
          <p:cNvPicPr preferRelativeResize="0"/>
          <p:nvPr/>
        </p:nvPicPr>
        <p:blipFill>
          <a:blip r:embed="rId4">
            <a:alphaModFix/>
          </a:blip>
          <a:stretch>
            <a:fillRect/>
          </a:stretch>
        </p:blipFill>
        <p:spPr>
          <a:xfrm>
            <a:off x="789800" y="2983773"/>
            <a:ext cx="1746301" cy="2054428"/>
          </a:xfrm>
          <a:prstGeom prst="rect">
            <a:avLst/>
          </a:prstGeom>
          <a:noFill/>
          <a:ln>
            <a:noFill/>
          </a:ln>
        </p:spPr>
      </p:pic>
      <p:pic>
        <p:nvPicPr>
          <p:cNvPr id="780" name="Google Shape;780;gadcb6c72ce_0_45"/>
          <p:cNvPicPr preferRelativeResize="0"/>
          <p:nvPr/>
        </p:nvPicPr>
        <p:blipFill>
          <a:blip r:embed="rId5">
            <a:alphaModFix/>
          </a:blip>
          <a:stretch>
            <a:fillRect/>
          </a:stretch>
        </p:blipFill>
        <p:spPr>
          <a:xfrm>
            <a:off x="2824602" y="2972975"/>
            <a:ext cx="1585475" cy="2141434"/>
          </a:xfrm>
          <a:prstGeom prst="rect">
            <a:avLst/>
          </a:prstGeom>
          <a:noFill/>
          <a:ln>
            <a:noFill/>
          </a:ln>
        </p:spPr>
      </p:pic>
      <p:pic>
        <p:nvPicPr>
          <p:cNvPr id="781" name="Google Shape;781;gadcb6c72ce_0_45"/>
          <p:cNvPicPr preferRelativeResize="0"/>
          <p:nvPr/>
        </p:nvPicPr>
        <p:blipFill>
          <a:blip r:embed="rId6">
            <a:alphaModFix/>
          </a:blip>
          <a:stretch>
            <a:fillRect/>
          </a:stretch>
        </p:blipFill>
        <p:spPr>
          <a:xfrm>
            <a:off x="4774775" y="2947300"/>
            <a:ext cx="1708665" cy="2141899"/>
          </a:xfrm>
          <a:prstGeom prst="rect">
            <a:avLst/>
          </a:prstGeom>
          <a:noFill/>
          <a:ln>
            <a:noFill/>
          </a:ln>
        </p:spPr>
      </p:pic>
      <p:pic>
        <p:nvPicPr>
          <p:cNvPr id="782" name="Google Shape;782;gadcb6c72ce_0_45"/>
          <p:cNvPicPr preferRelativeResize="0"/>
          <p:nvPr/>
        </p:nvPicPr>
        <p:blipFill>
          <a:blip r:embed="rId7">
            <a:alphaModFix/>
          </a:blip>
          <a:stretch>
            <a:fillRect/>
          </a:stretch>
        </p:blipFill>
        <p:spPr>
          <a:xfrm>
            <a:off x="6809600" y="2947301"/>
            <a:ext cx="1633975" cy="2141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adcb6c72ce_0_86"/>
          <p:cNvSpPr txBox="1"/>
          <p:nvPr>
            <p:ph idx="2" type="body"/>
          </p:nvPr>
        </p:nvSpPr>
        <p:spPr>
          <a:xfrm>
            <a:off x="844425" y="1359600"/>
            <a:ext cx="7978500" cy="28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pt-BR" sz="1800">
                <a:solidFill>
                  <a:srgbClr val="333333"/>
                </a:solidFill>
                <a:highlight>
                  <a:srgbClr val="FFFFFF"/>
                </a:highlight>
                <a:latin typeface="Quicksand"/>
                <a:ea typeface="Quicksand"/>
                <a:cs typeface="Quicksand"/>
                <a:sym typeface="Quicksand"/>
              </a:rPr>
              <a:t>Canais no instagram (que conheço e gosto demais):</a:t>
            </a:r>
            <a:endParaRPr b="1" sz="1800">
              <a:solidFill>
                <a:srgbClr val="333333"/>
              </a:solidFill>
              <a:highlight>
                <a:srgbClr val="FFFFFF"/>
              </a:highlight>
              <a:latin typeface="Quicksand"/>
              <a:ea typeface="Quicksand"/>
              <a:cs typeface="Quicksand"/>
              <a:sym typeface="Quicksand"/>
            </a:endParaRPr>
          </a:p>
          <a:p>
            <a:pPr indent="-330200" lvl="0" marL="457200" rtl="0" algn="l">
              <a:lnSpc>
                <a:spcPct val="115000"/>
              </a:lnSpc>
              <a:spcBef>
                <a:spcPts val="60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@_insightlab</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@ml.india</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@flai.inteligencia.artificial</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@datascienceinfo</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@data_science_learn</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@womendatascientist</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@blogminerando</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@datasciencecentral</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@ai_machine_learning</a:t>
            </a:r>
            <a:endParaRPr sz="1600">
              <a:highlight>
                <a:srgbClr val="FFFFFF"/>
              </a:highlight>
              <a:latin typeface="Quicksand"/>
              <a:ea typeface="Quicksand"/>
              <a:cs typeface="Quicksand"/>
              <a:sym typeface="Quicksand"/>
            </a:endParaRPr>
          </a:p>
          <a:p>
            <a:pPr indent="0" lvl="0" marL="0" rtl="0" algn="l">
              <a:lnSpc>
                <a:spcPct val="115000"/>
              </a:lnSpc>
              <a:spcBef>
                <a:spcPts val="600"/>
              </a:spcBef>
              <a:spcAft>
                <a:spcPts val="0"/>
              </a:spcAft>
              <a:buNone/>
            </a:pPr>
            <a:r>
              <a:t/>
            </a:r>
            <a:endParaRPr sz="1400">
              <a:solidFill>
                <a:srgbClr val="333333"/>
              </a:solidFill>
              <a:highlight>
                <a:srgbClr val="FFFFFF"/>
              </a:highlight>
              <a:latin typeface="Quicksand"/>
              <a:ea typeface="Quicksand"/>
              <a:cs typeface="Quicksand"/>
              <a:sym typeface="Quicksand"/>
            </a:endParaRPr>
          </a:p>
        </p:txBody>
      </p:sp>
      <p:sp>
        <p:nvSpPr>
          <p:cNvPr id="788" name="Google Shape;788;gadcb6c72ce_0_8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789" name="Google Shape;789;gadcb6c72ce_0_86"/>
          <p:cNvSpPr txBox="1"/>
          <p:nvPr>
            <p:ph type="title"/>
          </p:nvPr>
        </p:nvSpPr>
        <p:spPr>
          <a:xfrm>
            <a:off x="844425" y="5600"/>
            <a:ext cx="52776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PARA CONTINUAR INDO ALÉM</a:t>
            </a:r>
            <a:endParaRPr b="1">
              <a:solidFill>
                <a:srgbClr val="1F243C"/>
              </a:solidFill>
              <a:latin typeface="Quicksand"/>
              <a:ea typeface="Quicksand"/>
              <a:cs typeface="Quicksand"/>
              <a:sym typeface="Quicksand"/>
            </a:endParaRPr>
          </a:p>
        </p:txBody>
      </p:sp>
      <p:pic>
        <p:nvPicPr>
          <p:cNvPr descr="TESTArtboard 1 copy 7@3x.png" id="790" name="Google Shape;790;gadcb6c72ce_0_86"/>
          <p:cNvPicPr preferRelativeResize="0"/>
          <p:nvPr/>
        </p:nvPicPr>
        <p:blipFill rotWithShape="1">
          <a:blip r:embed="rId3">
            <a:alphaModFix amt="8000"/>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adcb6c72ce_0_232"/>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796" name="Google Shape;796;gadcb6c72ce_0_232"/>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EMPRESAS PELO CEARÁ</a:t>
            </a:r>
            <a:endParaRPr b="1">
              <a:solidFill>
                <a:srgbClr val="1F243C"/>
              </a:solidFill>
              <a:latin typeface="Quicksand"/>
              <a:ea typeface="Quicksand"/>
              <a:cs typeface="Quicksand"/>
              <a:sym typeface="Quicksand"/>
            </a:endParaRPr>
          </a:p>
        </p:txBody>
      </p:sp>
      <p:pic>
        <p:nvPicPr>
          <p:cNvPr descr="TESTArtboard 1 copy 7@3x.png" id="797" name="Google Shape;797;gadcb6c72ce_0_232"/>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798" name="Google Shape;798;gadcb6c72ce_0_232"/>
          <p:cNvPicPr preferRelativeResize="0"/>
          <p:nvPr/>
        </p:nvPicPr>
        <p:blipFill>
          <a:blip r:embed="rId4">
            <a:alphaModFix/>
          </a:blip>
          <a:stretch>
            <a:fillRect/>
          </a:stretch>
        </p:blipFill>
        <p:spPr>
          <a:xfrm>
            <a:off x="4083295" y="1145600"/>
            <a:ext cx="4510474" cy="1839575"/>
          </a:xfrm>
          <a:prstGeom prst="rect">
            <a:avLst/>
          </a:prstGeom>
          <a:noFill/>
          <a:ln>
            <a:noFill/>
          </a:ln>
        </p:spPr>
      </p:pic>
      <p:pic>
        <p:nvPicPr>
          <p:cNvPr id="799" name="Google Shape;799;gadcb6c72ce_0_232"/>
          <p:cNvPicPr preferRelativeResize="0"/>
          <p:nvPr/>
        </p:nvPicPr>
        <p:blipFill>
          <a:blip r:embed="rId5">
            <a:alphaModFix/>
          </a:blip>
          <a:stretch>
            <a:fillRect/>
          </a:stretch>
        </p:blipFill>
        <p:spPr>
          <a:xfrm>
            <a:off x="1073075" y="1461075"/>
            <a:ext cx="3048000" cy="952500"/>
          </a:xfrm>
          <a:prstGeom prst="rect">
            <a:avLst/>
          </a:prstGeom>
          <a:noFill/>
          <a:ln>
            <a:noFill/>
          </a:ln>
        </p:spPr>
      </p:pic>
      <p:pic>
        <p:nvPicPr>
          <p:cNvPr id="800" name="Google Shape;800;gadcb6c72ce_0_232"/>
          <p:cNvPicPr preferRelativeResize="0"/>
          <p:nvPr/>
        </p:nvPicPr>
        <p:blipFill>
          <a:blip r:embed="rId6">
            <a:alphaModFix/>
          </a:blip>
          <a:stretch>
            <a:fillRect/>
          </a:stretch>
        </p:blipFill>
        <p:spPr>
          <a:xfrm>
            <a:off x="2236874" y="3817525"/>
            <a:ext cx="4978748" cy="1204724"/>
          </a:xfrm>
          <a:prstGeom prst="rect">
            <a:avLst/>
          </a:prstGeom>
          <a:noFill/>
          <a:ln>
            <a:noFill/>
          </a:ln>
        </p:spPr>
      </p:pic>
      <p:pic>
        <p:nvPicPr>
          <p:cNvPr id="801" name="Google Shape;801;gadcb6c72ce_0_232"/>
          <p:cNvPicPr preferRelativeResize="0"/>
          <p:nvPr/>
        </p:nvPicPr>
        <p:blipFill>
          <a:blip r:embed="rId7">
            <a:alphaModFix/>
          </a:blip>
          <a:stretch>
            <a:fillRect/>
          </a:stretch>
        </p:blipFill>
        <p:spPr>
          <a:xfrm>
            <a:off x="1021600" y="2545538"/>
            <a:ext cx="3332308" cy="1140000"/>
          </a:xfrm>
          <a:prstGeom prst="rect">
            <a:avLst/>
          </a:prstGeom>
          <a:noFill/>
          <a:ln>
            <a:noFill/>
          </a:ln>
        </p:spPr>
      </p:pic>
      <p:pic>
        <p:nvPicPr>
          <p:cNvPr id="802" name="Google Shape;802;gadcb6c72ce_0_232"/>
          <p:cNvPicPr preferRelativeResize="0"/>
          <p:nvPr/>
        </p:nvPicPr>
        <p:blipFill rotWithShape="1">
          <a:blip r:embed="rId8">
            <a:alphaModFix/>
          </a:blip>
          <a:srcRect b="29784" l="0" r="0" t="25859"/>
          <a:stretch/>
        </p:blipFill>
        <p:spPr>
          <a:xfrm>
            <a:off x="4871650" y="2413574"/>
            <a:ext cx="2933775" cy="1301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adcb6c72ce_0_97"/>
          <p:cNvSpPr txBox="1"/>
          <p:nvPr>
            <p:ph idx="2" type="body"/>
          </p:nvPr>
        </p:nvSpPr>
        <p:spPr>
          <a:xfrm>
            <a:off x="844425" y="1359600"/>
            <a:ext cx="7978500" cy="28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pt-BR" sz="1800">
                <a:highlight>
                  <a:srgbClr val="FFFFFF"/>
                </a:highlight>
                <a:latin typeface="Quicksand"/>
                <a:ea typeface="Quicksand"/>
                <a:cs typeface="Quicksand"/>
                <a:sym typeface="Quicksand"/>
              </a:rPr>
              <a:t>CURSOS</a:t>
            </a:r>
            <a:endParaRPr b="1" sz="1800">
              <a:highlight>
                <a:srgbClr val="FFFFFF"/>
              </a:highlight>
              <a:latin typeface="Quicksand"/>
              <a:ea typeface="Quicksand"/>
              <a:cs typeface="Quicksand"/>
              <a:sym typeface="Quicksand"/>
            </a:endParaRPr>
          </a:p>
          <a:p>
            <a:pPr indent="-330200" lvl="0" marL="457200" rtl="0" algn="l">
              <a:lnSpc>
                <a:spcPct val="115000"/>
              </a:lnSpc>
              <a:spcBef>
                <a:spcPts val="600"/>
              </a:spcBef>
              <a:spcAft>
                <a:spcPts val="0"/>
              </a:spcAft>
              <a:buClr>
                <a:srgbClr val="0DB7C4"/>
              </a:buClr>
              <a:buSzPts val="1600"/>
              <a:buFont typeface="Quicksand"/>
              <a:buChar char="▹"/>
            </a:pPr>
            <a:r>
              <a:rPr lang="pt-BR" sz="1600" u="sng">
                <a:solidFill>
                  <a:schemeClr val="hlink"/>
                </a:solidFill>
                <a:highlight>
                  <a:srgbClr val="FFFFFF"/>
                </a:highlight>
                <a:latin typeface="Quicksand"/>
                <a:ea typeface="Quicksand"/>
                <a:cs typeface="Quicksand"/>
                <a:sym typeface="Quicksand"/>
                <a:hlinkClick r:id="rId3"/>
              </a:rPr>
              <a:t>Kaggle</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Coursera</a:t>
            </a:r>
            <a:endParaRPr sz="1600">
              <a:highlight>
                <a:srgbClr val="FFFFFF"/>
              </a:highlight>
              <a:latin typeface="Quicksand"/>
              <a:ea typeface="Quicksand"/>
              <a:cs typeface="Quicksand"/>
              <a:sym typeface="Quicksand"/>
            </a:endParaRPr>
          </a:p>
          <a:p>
            <a:pPr indent="-330200" lvl="1" marL="914400" rtl="0" algn="l">
              <a:lnSpc>
                <a:spcPct val="115000"/>
              </a:lnSpc>
              <a:spcBef>
                <a:spcPts val="0"/>
              </a:spcBef>
              <a:spcAft>
                <a:spcPts val="0"/>
              </a:spcAft>
              <a:buSzPts val="1600"/>
              <a:buFont typeface="Quicksand"/>
              <a:buChar char="▸"/>
            </a:pPr>
            <a:r>
              <a:rPr lang="pt-BR" sz="1600" u="sng">
                <a:solidFill>
                  <a:schemeClr val="hlink"/>
                </a:solidFill>
                <a:highlight>
                  <a:srgbClr val="FFFFFF"/>
                </a:highlight>
                <a:latin typeface="Quicksand"/>
                <a:ea typeface="Quicksand"/>
                <a:cs typeface="Quicksand"/>
                <a:sym typeface="Quicksand"/>
                <a:hlinkClick r:id="rId4"/>
              </a:rPr>
              <a:t>Machine Learning</a:t>
            </a:r>
            <a:endParaRPr sz="1600">
              <a:highlight>
                <a:srgbClr val="FFFFFF"/>
              </a:highlight>
              <a:latin typeface="Quicksand"/>
              <a:ea typeface="Quicksand"/>
              <a:cs typeface="Quicksand"/>
              <a:sym typeface="Quicksand"/>
            </a:endParaRPr>
          </a:p>
          <a:p>
            <a:pPr indent="-330200" lvl="1" marL="914400" rtl="0" algn="l">
              <a:lnSpc>
                <a:spcPct val="115000"/>
              </a:lnSpc>
              <a:spcBef>
                <a:spcPts val="0"/>
              </a:spcBef>
              <a:spcAft>
                <a:spcPts val="0"/>
              </a:spcAft>
              <a:buSzPts val="1600"/>
              <a:buFont typeface="Quicksand"/>
              <a:buChar char="▸"/>
            </a:pPr>
            <a:r>
              <a:rPr lang="pt-BR" sz="1600" u="sng">
                <a:solidFill>
                  <a:schemeClr val="hlink"/>
                </a:solidFill>
                <a:highlight>
                  <a:srgbClr val="FFFFFF"/>
                </a:highlight>
                <a:latin typeface="Quicksand"/>
                <a:ea typeface="Quicksand"/>
                <a:cs typeface="Quicksand"/>
                <a:sym typeface="Quicksand"/>
                <a:hlinkClick r:id="rId5"/>
              </a:rPr>
              <a:t>Deep Learning</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a:highlight>
                  <a:srgbClr val="FFFFFF"/>
                </a:highlight>
                <a:latin typeface="Quicksand"/>
                <a:ea typeface="Quicksand"/>
                <a:cs typeface="Quicksand"/>
                <a:sym typeface="Quicksand"/>
              </a:rPr>
              <a:t>Data Science Academy</a:t>
            </a:r>
            <a:endParaRPr sz="1600">
              <a:highlight>
                <a:srgbClr val="FFFFFF"/>
              </a:highlight>
              <a:latin typeface="Quicksand"/>
              <a:ea typeface="Quicksand"/>
              <a:cs typeface="Quicksand"/>
              <a:sym typeface="Quicksand"/>
            </a:endParaRPr>
          </a:p>
          <a:p>
            <a:pPr indent="-330200" lvl="1" marL="914400" rtl="0" algn="l">
              <a:lnSpc>
                <a:spcPct val="115000"/>
              </a:lnSpc>
              <a:spcBef>
                <a:spcPts val="0"/>
              </a:spcBef>
              <a:spcAft>
                <a:spcPts val="0"/>
              </a:spcAft>
              <a:buSzPts val="1600"/>
              <a:buFont typeface="Quicksand"/>
              <a:buChar char="▸"/>
            </a:pPr>
            <a:r>
              <a:rPr lang="pt-BR" sz="1600" u="sng">
                <a:solidFill>
                  <a:schemeClr val="hlink"/>
                </a:solidFill>
                <a:highlight>
                  <a:srgbClr val="FFFFFF"/>
                </a:highlight>
                <a:latin typeface="Quicksand"/>
                <a:ea typeface="Quicksand"/>
                <a:cs typeface="Quicksand"/>
                <a:sym typeface="Quicksand"/>
                <a:hlinkClick r:id="rId6"/>
              </a:rPr>
              <a:t>Python Fundamentos para Análise de Dados</a:t>
            </a:r>
            <a:endParaRPr sz="1600">
              <a:highlight>
                <a:srgbClr val="FFFFFF"/>
              </a:highlight>
              <a:latin typeface="Quicksand"/>
              <a:ea typeface="Quicksand"/>
              <a:cs typeface="Quicksand"/>
              <a:sym typeface="Quicksand"/>
            </a:endParaRPr>
          </a:p>
          <a:p>
            <a:pPr indent="-330200" lvl="0" marL="457200" rtl="0" algn="l">
              <a:lnSpc>
                <a:spcPct val="115000"/>
              </a:lnSpc>
              <a:spcBef>
                <a:spcPts val="0"/>
              </a:spcBef>
              <a:spcAft>
                <a:spcPts val="0"/>
              </a:spcAft>
              <a:buClr>
                <a:srgbClr val="0DB7C4"/>
              </a:buClr>
              <a:buSzPts val="1600"/>
              <a:buFont typeface="Quicksand"/>
              <a:buChar char="▹"/>
            </a:pPr>
            <a:r>
              <a:rPr lang="pt-BR" sz="1600" u="sng">
                <a:solidFill>
                  <a:schemeClr val="hlink"/>
                </a:solidFill>
                <a:highlight>
                  <a:srgbClr val="FFFFFF"/>
                </a:highlight>
                <a:latin typeface="Quicksand"/>
                <a:ea typeface="Quicksand"/>
                <a:cs typeface="Quicksand"/>
                <a:sym typeface="Quicksand"/>
                <a:hlinkClick r:id="rId7"/>
              </a:rPr>
              <a:t>DataCamp</a:t>
            </a:r>
            <a:endParaRPr sz="1600">
              <a:highlight>
                <a:srgbClr val="FFFFFF"/>
              </a:highlight>
              <a:latin typeface="Quicksand"/>
              <a:ea typeface="Quicksand"/>
              <a:cs typeface="Quicksand"/>
              <a:sym typeface="Quicksand"/>
            </a:endParaRPr>
          </a:p>
          <a:p>
            <a:pPr indent="0" lvl="0" marL="0" rtl="0" algn="l">
              <a:lnSpc>
                <a:spcPct val="115000"/>
              </a:lnSpc>
              <a:spcBef>
                <a:spcPts val="600"/>
              </a:spcBef>
              <a:spcAft>
                <a:spcPts val="0"/>
              </a:spcAft>
              <a:buNone/>
            </a:pPr>
            <a:r>
              <a:t/>
            </a:r>
            <a:endParaRPr sz="1400">
              <a:highlight>
                <a:srgbClr val="FFFFFF"/>
              </a:highlight>
              <a:latin typeface="Quicksand"/>
              <a:ea typeface="Quicksand"/>
              <a:cs typeface="Quicksand"/>
              <a:sym typeface="Quicksand"/>
            </a:endParaRPr>
          </a:p>
        </p:txBody>
      </p:sp>
      <p:sp>
        <p:nvSpPr>
          <p:cNvPr id="808" name="Google Shape;808;gadcb6c72ce_0_9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Clr>
                <a:schemeClr val="dk1"/>
              </a:buClr>
              <a:buSzPts val="2400"/>
              <a:buFont typeface="Arial"/>
              <a:buNone/>
            </a:pPr>
            <a:fld id="{00000000-1234-1234-1234-123412341234}" type="slidenum">
              <a:rPr lang="pt-BR">
                <a:solidFill>
                  <a:srgbClr val="28C3DB"/>
                </a:solidFill>
              </a:rPr>
              <a:t>‹#›</a:t>
            </a:fld>
            <a:endParaRPr>
              <a:solidFill>
                <a:srgbClr val="28C3DB"/>
              </a:solidFill>
            </a:endParaRPr>
          </a:p>
        </p:txBody>
      </p:sp>
      <p:sp>
        <p:nvSpPr>
          <p:cNvPr id="809" name="Google Shape;809;gadcb6c72ce_0_97"/>
          <p:cNvSpPr txBox="1"/>
          <p:nvPr>
            <p:ph type="title"/>
          </p:nvPr>
        </p:nvSpPr>
        <p:spPr>
          <a:xfrm>
            <a:off x="844425" y="5600"/>
            <a:ext cx="52776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PARA CONTINUAR INDO ALÉM</a:t>
            </a:r>
            <a:endParaRPr b="1">
              <a:solidFill>
                <a:srgbClr val="1F243C"/>
              </a:solidFill>
              <a:latin typeface="Quicksand"/>
              <a:ea typeface="Quicksand"/>
              <a:cs typeface="Quicksand"/>
              <a:sym typeface="Quicksand"/>
            </a:endParaRPr>
          </a:p>
        </p:txBody>
      </p:sp>
      <p:pic>
        <p:nvPicPr>
          <p:cNvPr descr="TESTArtboard 1 copy 7@3x.png" id="810" name="Google Shape;810;gadcb6c72ce_0_97"/>
          <p:cNvPicPr preferRelativeResize="0"/>
          <p:nvPr/>
        </p:nvPicPr>
        <p:blipFill rotWithShape="1">
          <a:blip r:embed="rId8">
            <a:alphaModFix amt="8000"/>
          </a:blip>
          <a:srcRect b="39104" l="17496" r="32455" t="10755"/>
          <a:stretch/>
        </p:blipFill>
        <p:spPr>
          <a:xfrm rot="-5400000">
            <a:off x="6413749" y="-6499"/>
            <a:ext cx="2723600" cy="27365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92eb8e2811_0_685"/>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816" name="Google Shape;816;g92eb8e2811_0_685"/>
          <p:cNvSpPr txBox="1"/>
          <p:nvPr>
            <p:ph type="title"/>
          </p:nvPr>
        </p:nvSpPr>
        <p:spPr>
          <a:xfrm>
            <a:off x="844425" y="5600"/>
            <a:ext cx="39798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CONSIDERAÇÕES FINAIS</a:t>
            </a:r>
            <a:endParaRPr b="1">
              <a:solidFill>
                <a:srgbClr val="1F243C"/>
              </a:solidFill>
              <a:latin typeface="Quicksand"/>
              <a:ea typeface="Quicksand"/>
              <a:cs typeface="Quicksand"/>
              <a:sym typeface="Quicksand"/>
            </a:endParaRPr>
          </a:p>
        </p:txBody>
      </p:sp>
      <p:pic>
        <p:nvPicPr>
          <p:cNvPr descr="TESTArtboard 1 copy 7@3x.png" id="817" name="Google Shape;817;g92eb8e2811_0_685"/>
          <p:cNvPicPr preferRelativeResize="0"/>
          <p:nvPr/>
        </p:nvPicPr>
        <p:blipFill rotWithShape="1">
          <a:blip r:embed="rId3">
            <a:alphaModFix amt="8000"/>
          </a:blip>
          <a:srcRect b="39104" l="17495" r="32459" t="10755"/>
          <a:stretch/>
        </p:blipFill>
        <p:spPr>
          <a:xfrm rot="-5400000">
            <a:off x="6413749" y="-6499"/>
            <a:ext cx="2723600" cy="2736599"/>
          </a:xfrm>
          <a:prstGeom prst="rect">
            <a:avLst/>
          </a:prstGeom>
          <a:noFill/>
          <a:ln>
            <a:noFill/>
          </a:ln>
        </p:spPr>
      </p:pic>
      <p:pic>
        <p:nvPicPr>
          <p:cNvPr id="818" name="Google Shape;818;g92eb8e2811_0_685"/>
          <p:cNvPicPr preferRelativeResize="0"/>
          <p:nvPr/>
        </p:nvPicPr>
        <p:blipFill rotWithShape="1">
          <a:blip r:embed="rId4">
            <a:alphaModFix/>
          </a:blip>
          <a:srcRect b="0" l="0" r="0" t="0"/>
          <a:stretch/>
        </p:blipFill>
        <p:spPr>
          <a:xfrm>
            <a:off x="-75" y="5600"/>
            <a:ext cx="9143974"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g6b93ca151a_0_56"/>
          <p:cNvSpPr/>
          <p:nvPr/>
        </p:nvSpPr>
        <p:spPr>
          <a:xfrm>
            <a:off x="-150" y="0"/>
            <a:ext cx="9144000" cy="3689400"/>
          </a:xfrm>
          <a:prstGeom prst="rect">
            <a:avLst/>
          </a:prstGeom>
          <a:solidFill>
            <a:srgbClr val="28C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C3DB"/>
              </a:solidFill>
              <a:latin typeface="Arial"/>
              <a:ea typeface="Arial"/>
              <a:cs typeface="Arial"/>
              <a:sym typeface="Arial"/>
            </a:endParaRPr>
          </a:p>
        </p:txBody>
      </p:sp>
      <p:sp>
        <p:nvSpPr>
          <p:cNvPr id="824" name="Google Shape;824;g6b93ca151a_0_56"/>
          <p:cNvSpPr/>
          <p:nvPr/>
        </p:nvSpPr>
        <p:spPr>
          <a:xfrm>
            <a:off x="-150" y="0"/>
            <a:ext cx="9144000" cy="3156900"/>
          </a:xfrm>
          <a:prstGeom prst="rect">
            <a:avLst/>
          </a:prstGeom>
          <a:solidFill>
            <a:srgbClr val="001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6b93ca151a_0_56"/>
          <p:cNvSpPr txBox="1"/>
          <p:nvPr/>
        </p:nvSpPr>
        <p:spPr>
          <a:xfrm>
            <a:off x="8296275" y="2143500"/>
            <a:ext cx="847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B7C4"/>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400"/>
              <a:buFont typeface="Arial"/>
              <a:buNone/>
            </a:pPr>
            <a:fld id="{00000000-1234-1234-1234-123412341234}" type="slidenum">
              <a:rPr b="0" i="0" lang="pt-BR" sz="2400" u="none" cap="none" strike="noStrike">
                <a:solidFill>
                  <a:srgbClr val="28C3DB"/>
                </a:solidFill>
                <a:latin typeface="Dosis"/>
                <a:ea typeface="Dosis"/>
                <a:cs typeface="Dosis"/>
                <a:sym typeface="Dosis"/>
              </a:rPr>
              <a:t>‹#›</a:t>
            </a:fld>
            <a:endParaRPr b="0" i="0" sz="1400" u="none" cap="none" strike="noStrike">
              <a:solidFill>
                <a:srgbClr val="28C3DB"/>
              </a:solidFill>
              <a:latin typeface="Arial"/>
              <a:ea typeface="Arial"/>
              <a:cs typeface="Arial"/>
              <a:sym typeface="Arial"/>
            </a:endParaRPr>
          </a:p>
        </p:txBody>
      </p:sp>
      <p:sp>
        <p:nvSpPr>
          <p:cNvPr id="826" name="Google Shape;826;g6b93ca151a_0_56"/>
          <p:cNvSpPr txBox="1"/>
          <p:nvPr>
            <p:ph type="ctrTitle"/>
          </p:nvPr>
        </p:nvSpPr>
        <p:spPr>
          <a:xfrm>
            <a:off x="465775" y="454025"/>
            <a:ext cx="6525300" cy="231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pt-BR" sz="4000">
                <a:solidFill>
                  <a:srgbClr val="FFFFFF"/>
                </a:solidFill>
                <a:latin typeface="Quicksand"/>
                <a:ea typeface="Quicksand"/>
                <a:cs typeface="Quicksand"/>
                <a:sym typeface="Quicksand"/>
              </a:rPr>
              <a:t>7. BIBLIOGRAFIA</a:t>
            </a:r>
            <a:endParaRPr sz="4000">
              <a:solidFill>
                <a:srgbClr val="FFFFFF"/>
              </a:solidFill>
              <a:latin typeface="Quicksand"/>
              <a:ea typeface="Quicksand"/>
              <a:cs typeface="Quicksand"/>
              <a:sym typeface="Quicksand"/>
            </a:endParaRPr>
          </a:p>
        </p:txBody>
      </p:sp>
      <p:pic>
        <p:nvPicPr>
          <p:cNvPr descr="TESTArtboard 1 copy 7@3x.png" id="827" name="Google Shape;827;g6b93ca151a_0_56"/>
          <p:cNvPicPr preferRelativeResize="0"/>
          <p:nvPr/>
        </p:nvPicPr>
        <p:blipFill rotWithShape="1">
          <a:blip r:embed="rId3">
            <a:alphaModFix/>
          </a:blip>
          <a:srcRect b="39104" l="17495" r="32458" t="10755"/>
          <a:stretch/>
        </p:blipFill>
        <p:spPr>
          <a:xfrm rot="-5400000">
            <a:off x="6413749" y="-6499"/>
            <a:ext cx="2723600" cy="27365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7946dbaeda_0_255"/>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833" name="Google Shape;833;g7946dbaeda_0_255"/>
          <p:cNvSpPr txBox="1"/>
          <p:nvPr>
            <p:ph type="title"/>
          </p:nvPr>
        </p:nvSpPr>
        <p:spPr>
          <a:xfrm>
            <a:off x="844425" y="5600"/>
            <a:ext cx="26874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pt-BR">
                <a:solidFill>
                  <a:srgbClr val="1F243C"/>
                </a:solidFill>
                <a:latin typeface="Quicksand"/>
                <a:ea typeface="Quicksand"/>
                <a:cs typeface="Quicksand"/>
                <a:sym typeface="Quicksand"/>
              </a:rPr>
              <a:t>REFERÊNCIAS</a:t>
            </a:r>
            <a:endParaRPr>
              <a:solidFill>
                <a:srgbClr val="1F243C"/>
              </a:solidFill>
              <a:latin typeface="Quicksand"/>
              <a:ea typeface="Quicksand"/>
              <a:cs typeface="Quicksand"/>
              <a:sym typeface="Quicksand"/>
            </a:endParaRPr>
          </a:p>
        </p:txBody>
      </p:sp>
      <p:sp>
        <p:nvSpPr>
          <p:cNvPr id="834" name="Google Shape;834;g7946dbaeda_0_255"/>
          <p:cNvSpPr txBox="1"/>
          <p:nvPr/>
        </p:nvSpPr>
        <p:spPr>
          <a:xfrm>
            <a:off x="988050" y="1697525"/>
            <a:ext cx="7344000" cy="30000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ANDRIENKO, N.; ANDRIENKO, G.</a:t>
            </a:r>
            <a:r>
              <a:rPr b="0" i="0" lang="pt-BR" sz="1200" u="none" cap="none" strike="noStrike">
                <a:solidFill>
                  <a:schemeClr val="dk1"/>
                </a:solidFill>
                <a:latin typeface="Quicksand"/>
                <a:ea typeface="Quicksand"/>
                <a:cs typeface="Quicksand"/>
                <a:sym typeface="Quicksand"/>
              </a:rPr>
              <a:t> Visual analytics of movement: An overview of methods, tools and procedures. Information Visualization , v. 12, n. 1, p. 3–24, 2013. Disponível em: &lt;https://doi.org/10.1177/1473871612457601&gt;.</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BATISTA, L. F. A.; IMAI, N. N.; ROTTA, L. H. d. S.; WATANABE, F. S. Y.; VELINI, E. D.</a:t>
            </a:r>
            <a:r>
              <a:rPr b="0" i="0" lang="pt-BR" sz="1200" u="none" cap="none" strike="noStrike">
                <a:solidFill>
                  <a:schemeClr val="dk1"/>
                </a:solidFill>
                <a:latin typeface="Quicksand"/>
                <a:ea typeface="Quicksand"/>
                <a:cs typeface="Quicksand"/>
                <a:sym typeface="Quicksand"/>
              </a:rPr>
              <a:t> Mineração de dados espaço-temporais para reconhecimento de padrões relacionados à vegetação aquática submersa. Anais XV Simpósio Brasileiro de Sensoriamento Remoto - SBSR, Curitiba, PR, Brasil, , n. 2005, p. 4752–4759, 2011. ISSN 00223077.</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CHEN, W.; GUO, F.; WANG, F.-Y.</a:t>
            </a:r>
            <a:r>
              <a:rPr b="0" i="0" lang="pt-BR" sz="1200" u="none" cap="none" strike="noStrike">
                <a:solidFill>
                  <a:schemeClr val="dk1"/>
                </a:solidFill>
                <a:latin typeface="Quicksand"/>
                <a:ea typeface="Quicksand"/>
                <a:cs typeface="Quicksand"/>
                <a:sym typeface="Quicksand"/>
              </a:rPr>
              <a:t> A survey of traffic data visualization. IEEE Transactions on Intelligent Transportation Systems, v. 16, p. 2970–2984, 12 2015.</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0" i="0" lang="pt-BR" sz="1200" u="none" cap="none" strike="noStrike">
                <a:solidFill>
                  <a:schemeClr val="dk1"/>
                </a:solidFill>
                <a:latin typeface="Quicksand"/>
                <a:ea typeface="Quicksand"/>
                <a:cs typeface="Quicksand"/>
                <a:sym typeface="Quicksand"/>
              </a:rPr>
              <a:t>Dask Development Team. Dask:  Library for dynamic task scheduling. [S.l.], 2016. Disponível em: &lt;https://dask.org&gt;.</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GAMMA, E.; HELM, R.; JOHNSON, R.; VLISSIDES, J.</a:t>
            </a:r>
            <a:r>
              <a:rPr b="0" i="0" lang="pt-BR" sz="1200" u="none" cap="none" strike="noStrike">
                <a:solidFill>
                  <a:schemeClr val="dk1"/>
                </a:solidFill>
                <a:latin typeface="Quicksand"/>
                <a:ea typeface="Quicksand"/>
                <a:cs typeface="Quicksand"/>
                <a:sym typeface="Quicksand"/>
              </a:rPr>
              <a:t> Design Patterns:  Elements of Reusable Object-oriented Software. Boston, MA, USA: Addison-Wesley Longman Publishing Co., Inc., 1995. ISBN 0-201-63361-2.</a:t>
            </a:r>
            <a:endParaRPr b="0" i="0" sz="12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ad9e2c5d86_0_61"/>
          <p:cNvSpPr txBox="1"/>
          <p:nvPr>
            <p:ph idx="2" type="body"/>
          </p:nvPr>
        </p:nvSpPr>
        <p:spPr>
          <a:xfrm>
            <a:off x="844425" y="1359600"/>
            <a:ext cx="48054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sz="1800">
                <a:latin typeface="Quicksand"/>
                <a:ea typeface="Quicksand"/>
                <a:cs typeface="Quicksand"/>
                <a:sym typeface="Quicksand"/>
              </a:rPr>
              <a:t>DIA 01: 30/11</a:t>
            </a:r>
            <a:endParaRPr b="1" sz="1800">
              <a:latin typeface="Quicksand"/>
              <a:ea typeface="Quicksand"/>
              <a:cs typeface="Quicksand"/>
              <a:sym typeface="Quicksand"/>
            </a:endParaRPr>
          </a:p>
          <a:p>
            <a:pPr indent="-342900" lvl="0" marL="457200" rtl="0" algn="l">
              <a:lnSpc>
                <a:spcPct val="100000"/>
              </a:lnSpc>
              <a:spcBef>
                <a:spcPts val="600"/>
              </a:spcBef>
              <a:spcAft>
                <a:spcPts val="0"/>
              </a:spcAft>
              <a:buClr>
                <a:srgbClr val="0DB7C4"/>
              </a:buClr>
              <a:buSzPts val="1800"/>
              <a:buFont typeface="Quicksand"/>
              <a:buChar char="▹"/>
            </a:pPr>
            <a:r>
              <a:rPr lang="pt-BR" sz="1800">
                <a:latin typeface="Quicksand"/>
                <a:ea typeface="Quicksand"/>
                <a:cs typeface="Quicksand"/>
                <a:sym typeface="Quicksand"/>
              </a:rPr>
              <a:t>Entendendo o porquê das coisas </a:t>
            </a:r>
            <a:endParaRPr sz="1800">
              <a:latin typeface="Quicksand"/>
              <a:ea typeface="Quicksand"/>
              <a:cs typeface="Quicksand"/>
              <a:sym typeface="Quicksand"/>
            </a:endParaRPr>
          </a:p>
          <a:p>
            <a:pPr indent="-342900" lvl="0" marL="457200" rtl="0" algn="l">
              <a:lnSpc>
                <a:spcPct val="100000"/>
              </a:lnSpc>
              <a:spcBef>
                <a:spcPts val="600"/>
              </a:spcBef>
              <a:spcAft>
                <a:spcPts val="0"/>
              </a:spcAft>
              <a:buClr>
                <a:srgbClr val="0DB7C4"/>
              </a:buClr>
              <a:buSzPts val="1800"/>
              <a:buFont typeface="Quicksand"/>
              <a:buChar char="▹"/>
            </a:pPr>
            <a:r>
              <a:rPr lang="pt-BR" sz="1800">
                <a:latin typeface="Quicksand"/>
                <a:ea typeface="Quicksand"/>
                <a:cs typeface="Quicksand"/>
                <a:sym typeface="Quicksand"/>
              </a:rPr>
              <a:t>+ Conceituando</a:t>
            </a:r>
            <a:endParaRPr sz="1800">
              <a:latin typeface="Quicksand"/>
              <a:ea typeface="Quicksand"/>
              <a:cs typeface="Quicksand"/>
              <a:sym typeface="Quicksand"/>
            </a:endParaRPr>
          </a:p>
          <a:p>
            <a:pPr indent="-342900" lvl="0" marL="457200" rtl="0" algn="l">
              <a:lnSpc>
                <a:spcPct val="100000"/>
              </a:lnSpc>
              <a:spcBef>
                <a:spcPts val="600"/>
              </a:spcBef>
              <a:spcAft>
                <a:spcPts val="0"/>
              </a:spcAft>
              <a:buClr>
                <a:srgbClr val="0DB7C4"/>
              </a:buClr>
              <a:buSzPts val="1800"/>
              <a:buFont typeface="Quicksand"/>
              <a:buChar char="▹"/>
            </a:pPr>
            <a:r>
              <a:rPr lang="pt-BR" sz="1800">
                <a:latin typeface="Quicksand"/>
                <a:ea typeface="Quicksand"/>
                <a:cs typeface="Quicksand"/>
                <a:sym typeface="Quicksand"/>
              </a:rPr>
              <a:t>+ Aplicações e usos no mercado e meio acadêmico</a:t>
            </a:r>
            <a:endParaRPr sz="1800">
              <a:latin typeface="Quicksand"/>
              <a:ea typeface="Quicksand"/>
              <a:cs typeface="Quicksand"/>
              <a:sym typeface="Quicksand"/>
            </a:endParaRPr>
          </a:p>
          <a:p>
            <a:pPr indent="-342900" lvl="0" marL="457200" rtl="0" algn="l">
              <a:spcBef>
                <a:spcPts val="600"/>
              </a:spcBef>
              <a:spcAft>
                <a:spcPts val="0"/>
              </a:spcAft>
              <a:buSzPts val="1800"/>
              <a:buFont typeface="Quicksand"/>
              <a:buChar char="▹"/>
            </a:pPr>
            <a:r>
              <a:rPr lang="pt-BR" sz="1800">
                <a:latin typeface="Quicksand"/>
                <a:ea typeface="Quicksand"/>
                <a:cs typeface="Quicksand"/>
                <a:sym typeface="Quicksand"/>
              </a:rPr>
              <a:t>+ Ferramentário </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 Como configurar ambiente: Local &amp; Colab</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 Hands-on brincando com dados: pré-processamento + análise + visualizações de dados</a:t>
            </a:r>
            <a:endParaRPr sz="1800">
              <a:latin typeface="Quicksand"/>
              <a:ea typeface="Quicksand"/>
              <a:cs typeface="Quicksand"/>
              <a:sym typeface="Quicksand"/>
            </a:endParaRPr>
          </a:p>
          <a:p>
            <a:pPr indent="0" lvl="0" marL="457200" rtl="0" algn="l">
              <a:lnSpc>
                <a:spcPct val="100000"/>
              </a:lnSpc>
              <a:spcBef>
                <a:spcPts val="0"/>
              </a:spcBef>
              <a:spcAft>
                <a:spcPts val="0"/>
              </a:spcAft>
              <a:buSzPts val="2000"/>
              <a:buNone/>
            </a:pPr>
            <a:r>
              <a:t/>
            </a:r>
            <a:endParaRPr sz="1800">
              <a:latin typeface="Quicksand"/>
              <a:ea typeface="Quicksand"/>
              <a:cs typeface="Quicksand"/>
              <a:sym typeface="Quicksand"/>
            </a:endParaRPr>
          </a:p>
        </p:txBody>
      </p:sp>
      <p:sp>
        <p:nvSpPr>
          <p:cNvPr id="203" name="Google Shape;203;gad9e2c5d86_0_61"/>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204" name="Google Shape;204;gad9e2c5d86_0_61"/>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ESTRUTURA DO MINICURSO</a:t>
            </a:r>
            <a:endParaRPr b="1">
              <a:solidFill>
                <a:srgbClr val="1F243C"/>
              </a:solidFill>
              <a:latin typeface="Quicksand"/>
              <a:ea typeface="Quicksand"/>
              <a:cs typeface="Quicksand"/>
              <a:sym typeface="Quicksand"/>
            </a:endParaRPr>
          </a:p>
        </p:txBody>
      </p:sp>
      <p:pic>
        <p:nvPicPr>
          <p:cNvPr descr="TESTArtboard 1 copy 7@3x.png" id="205" name="Google Shape;205;gad9e2c5d86_0_61"/>
          <p:cNvPicPr preferRelativeResize="0"/>
          <p:nvPr/>
        </p:nvPicPr>
        <p:blipFill rotWithShape="1">
          <a:blip r:embed="rId3">
            <a:alphaModFix amt="8000"/>
          </a:blip>
          <a:srcRect b="39104" l="17497" r="32452" t="10755"/>
          <a:stretch/>
        </p:blipFill>
        <p:spPr>
          <a:xfrm rot="-5400000">
            <a:off x="6413749" y="-6499"/>
            <a:ext cx="2723600" cy="2736599"/>
          </a:xfrm>
          <a:prstGeom prst="rect">
            <a:avLst/>
          </a:prstGeom>
          <a:noFill/>
          <a:ln>
            <a:noFill/>
          </a:ln>
        </p:spPr>
      </p:pic>
      <p:pic>
        <p:nvPicPr>
          <p:cNvPr id="206" name="Google Shape;206;gad9e2c5d86_0_61"/>
          <p:cNvPicPr preferRelativeResize="0"/>
          <p:nvPr/>
        </p:nvPicPr>
        <p:blipFill>
          <a:blip r:embed="rId4">
            <a:alphaModFix/>
          </a:blip>
          <a:stretch>
            <a:fillRect/>
          </a:stretch>
        </p:blipFill>
        <p:spPr>
          <a:xfrm>
            <a:off x="5445176" y="2035275"/>
            <a:ext cx="3576775" cy="24359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7946dbaeda_0_261"/>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840" name="Google Shape;840;g7946dbaeda_0_261"/>
          <p:cNvSpPr txBox="1"/>
          <p:nvPr>
            <p:ph type="title"/>
          </p:nvPr>
        </p:nvSpPr>
        <p:spPr>
          <a:xfrm>
            <a:off x="844425" y="5600"/>
            <a:ext cx="26874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pt-BR">
                <a:solidFill>
                  <a:srgbClr val="1F243C"/>
                </a:solidFill>
                <a:latin typeface="Quicksand"/>
                <a:ea typeface="Quicksand"/>
                <a:cs typeface="Quicksand"/>
                <a:sym typeface="Quicksand"/>
              </a:rPr>
              <a:t>REFERÊNCIAS</a:t>
            </a:r>
            <a:endParaRPr>
              <a:solidFill>
                <a:srgbClr val="1F243C"/>
              </a:solidFill>
              <a:latin typeface="Quicksand"/>
              <a:ea typeface="Quicksand"/>
              <a:cs typeface="Quicksand"/>
              <a:sym typeface="Quicksand"/>
            </a:endParaRPr>
          </a:p>
        </p:txBody>
      </p:sp>
      <p:sp>
        <p:nvSpPr>
          <p:cNvPr id="841" name="Google Shape;841;g7946dbaeda_0_261"/>
          <p:cNvSpPr txBox="1"/>
          <p:nvPr/>
        </p:nvSpPr>
        <p:spPr>
          <a:xfrm>
            <a:off x="988050" y="1697525"/>
            <a:ext cx="7344000" cy="30000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Gomes,  G. A. M.;  Santos,  E.;  Vidal,  C. A.</a:t>
            </a:r>
            <a:r>
              <a:rPr b="0" i="0" lang="pt-BR" sz="1200" u="none" cap="none" strike="noStrike">
                <a:solidFill>
                  <a:schemeClr val="dk1"/>
                </a:solidFill>
                <a:latin typeface="Quicksand"/>
                <a:ea typeface="Quicksand"/>
                <a:cs typeface="Quicksand"/>
                <a:sym typeface="Quicksand"/>
              </a:rPr>
              <a:t> VISUALIZAÇÃO INTERATIVA DE</a:t>
            </a:r>
            <a:endParaRPr b="0" i="0" sz="1200" u="none" cap="none" strike="noStrike">
              <a:solidFill>
                <a:schemeClr val="dk1"/>
              </a:solidFill>
              <a:latin typeface="Quicksand"/>
              <a:ea typeface="Quicksand"/>
              <a:cs typeface="Quicksand"/>
              <a:sym typeface="Quicksand"/>
            </a:endParaRPr>
          </a:p>
          <a:p>
            <a:pPr indent="0" lvl="0" marL="45720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Quicksand"/>
                <a:ea typeface="Quicksand"/>
                <a:cs typeface="Quicksand"/>
                <a:sym typeface="Quicksand"/>
              </a:rPr>
              <a:t>DINÂMICAS DE TRÁFEGO ATRAVÉS DE DADOS DE TRAJETÓRIAS. Tese (Doutorado) — PD thesis, Universidade Federal do Ceará, 2018.</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GONçALVES, T.; AFONSO, A.; MARTINS, B.</a:t>
            </a:r>
            <a:r>
              <a:rPr b="0" i="0" lang="pt-BR" sz="1200" u="none" cap="none" strike="noStrike">
                <a:solidFill>
                  <a:schemeClr val="dk1"/>
                </a:solidFill>
                <a:latin typeface="Quicksand"/>
                <a:ea typeface="Quicksand"/>
                <a:cs typeface="Quicksand"/>
                <a:sym typeface="Quicksand"/>
              </a:rPr>
              <a:t> Visualization techniques of trajectory data: Challenges and limitations. CEUR Workshop Proceedings, v. 1136, 01 2013.</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HA, Y. W.; MOON, J.-Y.; JUNG, H.-J.; CHUNG, B. C.; CHOI, M. H</a:t>
            </a:r>
            <a:r>
              <a:rPr b="0" i="0" lang="pt-BR" sz="1200" u="none" cap="none" strike="noStrike">
                <a:solidFill>
                  <a:schemeClr val="dk1"/>
                </a:solidFill>
                <a:latin typeface="Quicksand"/>
                <a:ea typeface="Quicksand"/>
                <a:cs typeface="Quicksand"/>
                <a:sym typeface="Quicksand"/>
              </a:rPr>
              <a:t>. Evaluation of plasma enzyme activities using gas chromatography–mass spectrometry based steroid signatures. Journal of Chromatography B, v. 877, n. 32, p. 4125 – 4132, 2009. ISSN 1570-0232. Disponível em: &lt;http://www.sciencedirect.com/science/article/pii/S1570023209007727&gt;.</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HOREMUŽ, M.; ANDERSSON, J. V</a:t>
            </a:r>
            <a:r>
              <a:rPr b="0" i="0" lang="pt-BR" sz="1200" u="none" cap="none" strike="noStrike">
                <a:solidFill>
                  <a:schemeClr val="dk1"/>
                </a:solidFill>
                <a:latin typeface="Quicksand"/>
                <a:ea typeface="Quicksand"/>
                <a:cs typeface="Quicksand"/>
                <a:sym typeface="Quicksand"/>
              </a:rPr>
              <a:t>. Polynomial interpolation of gps satellite coordinates. GPS Solutions,  v. 10,  n. 1,  p. 67–72,  Feb 2006. ISSN 1521-1886. Disponível em: &lt;https://doi.org/10.1007/s10291-005-0018-0&gt;.</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HUNTER, J. D</a:t>
            </a:r>
            <a:r>
              <a:rPr b="0" i="0" lang="pt-BR" sz="1200" u="none" cap="none" strike="noStrike">
                <a:solidFill>
                  <a:schemeClr val="dk1"/>
                </a:solidFill>
                <a:latin typeface="Quicksand"/>
                <a:ea typeface="Quicksand"/>
                <a:cs typeface="Quicksand"/>
                <a:sym typeface="Quicksand"/>
              </a:rPr>
              <a:t>. Matplotlib:  A 2d graphics environment. Computing in Science &amp; Engineering, IEEE COMPUTER SOC, v. 9, n. 3, p. 90–95, 2007.</a:t>
            </a:r>
            <a:endParaRPr b="0" i="0" sz="1200" u="none" cap="none" strike="noStrike">
              <a:solidFill>
                <a:schemeClr val="dk1"/>
              </a:solidFill>
              <a:latin typeface="Quicksand"/>
              <a:ea typeface="Quicksand"/>
              <a:cs typeface="Quicksand"/>
              <a:sym typeface="Quicksand"/>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7946dbaeda_0_268"/>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847" name="Google Shape;847;g7946dbaeda_0_268"/>
          <p:cNvSpPr txBox="1"/>
          <p:nvPr>
            <p:ph type="title"/>
          </p:nvPr>
        </p:nvSpPr>
        <p:spPr>
          <a:xfrm>
            <a:off x="844425" y="5600"/>
            <a:ext cx="26874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pt-BR">
                <a:solidFill>
                  <a:srgbClr val="1F243C"/>
                </a:solidFill>
                <a:latin typeface="Quicksand"/>
                <a:ea typeface="Quicksand"/>
                <a:cs typeface="Quicksand"/>
                <a:sym typeface="Quicksand"/>
              </a:rPr>
              <a:t>REFERÊNCIAS</a:t>
            </a:r>
            <a:endParaRPr>
              <a:solidFill>
                <a:srgbClr val="1F243C"/>
              </a:solidFill>
              <a:latin typeface="Quicksand"/>
              <a:ea typeface="Quicksand"/>
              <a:cs typeface="Quicksand"/>
              <a:sym typeface="Quicksand"/>
            </a:endParaRPr>
          </a:p>
        </p:txBody>
      </p:sp>
      <p:sp>
        <p:nvSpPr>
          <p:cNvPr id="848" name="Google Shape;848;g7946dbaeda_0_268"/>
          <p:cNvSpPr txBox="1"/>
          <p:nvPr/>
        </p:nvSpPr>
        <p:spPr>
          <a:xfrm>
            <a:off x="988050" y="1697525"/>
            <a:ext cx="7344000" cy="30000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HWANG, S.; VANDEMARK, C.; DHATT, N.; YALLA, S. V.; CREWS, R. T</a:t>
            </a:r>
            <a:r>
              <a:rPr b="0" i="0" lang="pt-BR" sz="1200" u="none" cap="none" strike="noStrike">
                <a:solidFill>
                  <a:schemeClr val="dk1"/>
                </a:solidFill>
                <a:latin typeface="Quicksand"/>
                <a:ea typeface="Quicksand"/>
                <a:cs typeface="Quicksand"/>
                <a:sym typeface="Quicksand"/>
              </a:rPr>
              <a:t>. Segmenting human trajectory data by movement states while addressing signal loss and signal noise. International Journal of Geographical Information Science, Taylor ‘&amp;‘ Francis, v. 32, n. 7, p. 1391–1412, 2018. Disponível em: &lt;</a:t>
            </a:r>
            <a:r>
              <a:rPr b="0" i="0" lang="pt-BR" sz="1200" u="sng" cap="none" strike="noStrike">
                <a:solidFill>
                  <a:schemeClr val="hlink"/>
                </a:solidFill>
                <a:latin typeface="Quicksand"/>
                <a:ea typeface="Quicksand"/>
                <a:cs typeface="Quicksand"/>
                <a:sym typeface="Quicksand"/>
                <a:hlinkClick r:id="rId3"/>
              </a:rPr>
              <a:t>https://doi.org/10.1080/13658816.2018.1423685</a:t>
            </a:r>
            <a:r>
              <a:rPr b="0" i="0" lang="pt-BR" sz="1200" u="none" cap="none" strike="noStrike">
                <a:solidFill>
                  <a:schemeClr val="dk1"/>
                </a:solidFill>
                <a:latin typeface="Quicksand"/>
                <a:ea typeface="Quicksand"/>
                <a:cs typeface="Quicksand"/>
                <a:sym typeface="Quicksand"/>
              </a:rPr>
              <a:t>&gt;.</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KARIMI, H.; KRISHNAMURTHY, P.; PELECHRINIS, K</a:t>
            </a:r>
            <a:r>
              <a:rPr b="0" i="0" lang="pt-BR" sz="1200" u="none" cap="none" strike="noStrike">
                <a:solidFill>
                  <a:schemeClr val="dk1"/>
                </a:solidFill>
                <a:latin typeface="Quicksand"/>
                <a:ea typeface="Quicksand"/>
                <a:cs typeface="Quicksand"/>
                <a:sym typeface="Quicksand"/>
              </a:rPr>
              <a:t>. Location-Based Social Networks. Advanced Location-Based Technologies and Services , p. 127–144, 2013.</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MAGALHÃES, R</a:t>
            </a:r>
            <a:r>
              <a:rPr b="0" i="0" lang="pt-BR" sz="1200" u="none" cap="none" strike="noStrike">
                <a:solidFill>
                  <a:schemeClr val="dk1"/>
                </a:solidFill>
                <a:latin typeface="Quicksand"/>
                <a:ea typeface="Quicksand"/>
                <a:cs typeface="Quicksand"/>
                <a:sym typeface="Quicksand"/>
              </a:rPr>
              <a:t>. SPEED PREDICTION APPLIED TO DYNAMIC TRAFFIC SENSORS AND ROAD NETWORKS. Tese (Doutorado) — PD thesis, Universidade Federal do Ceará, 2018.</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MATEJKA, J.; GROSSMAN, T.; FITZMAURICE, G</a:t>
            </a:r>
            <a:r>
              <a:rPr b="0" i="0" lang="pt-BR" sz="1200" u="none" cap="none" strike="noStrike">
                <a:solidFill>
                  <a:schemeClr val="dk1"/>
                </a:solidFill>
                <a:latin typeface="Quicksand"/>
                <a:ea typeface="Quicksand"/>
                <a:cs typeface="Quicksand"/>
                <a:sym typeface="Quicksand"/>
              </a:rPr>
              <a:t>. Patina: Dynamic heatmaps for visualizing application usage. Conference on Human Factors in Computing Systems - Proceedings, p. 3227–3236, 2013.</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MCKINNEY, W. et al.</a:t>
            </a:r>
            <a:r>
              <a:rPr b="0" i="0" lang="pt-BR" sz="1200" u="none" cap="none" strike="noStrike">
                <a:solidFill>
                  <a:schemeClr val="dk1"/>
                </a:solidFill>
                <a:latin typeface="Quicksand"/>
                <a:ea typeface="Quicksand"/>
                <a:cs typeface="Quicksand"/>
                <a:sym typeface="Quicksand"/>
              </a:rPr>
              <a:t> Data structures for statistical computing in python. In: AUSTIN, TX. Proceedings of the 9th Python in Science Conference. [S.l.], 2010. v. 445, p. 51–56.</a:t>
            </a:r>
            <a:endParaRPr b="0" i="0" sz="1200" u="none" cap="none" strike="noStrike">
              <a:solidFill>
                <a:schemeClr val="dk1"/>
              </a:solidFill>
              <a:latin typeface="Quicksand"/>
              <a:ea typeface="Quicksand"/>
              <a:cs typeface="Quicksand"/>
              <a:sym typeface="Quicksand"/>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7946dbaeda_0_27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854" name="Google Shape;854;g7946dbaeda_0_276"/>
          <p:cNvSpPr txBox="1"/>
          <p:nvPr>
            <p:ph type="title"/>
          </p:nvPr>
        </p:nvSpPr>
        <p:spPr>
          <a:xfrm>
            <a:off x="844425" y="5600"/>
            <a:ext cx="26874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pt-BR">
                <a:solidFill>
                  <a:srgbClr val="1F243C"/>
                </a:solidFill>
                <a:latin typeface="Quicksand"/>
                <a:ea typeface="Quicksand"/>
                <a:cs typeface="Quicksand"/>
                <a:sym typeface="Quicksand"/>
              </a:rPr>
              <a:t>REFERÊNCIAS</a:t>
            </a:r>
            <a:endParaRPr>
              <a:solidFill>
                <a:srgbClr val="1F243C"/>
              </a:solidFill>
              <a:latin typeface="Quicksand"/>
              <a:ea typeface="Quicksand"/>
              <a:cs typeface="Quicksand"/>
              <a:sym typeface="Quicksand"/>
            </a:endParaRPr>
          </a:p>
        </p:txBody>
      </p:sp>
      <p:sp>
        <p:nvSpPr>
          <p:cNvPr id="855" name="Google Shape;855;g7946dbaeda_0_276"/>
          <p:cNvSpPr txBox="1"/>
          <p:nvPr/>
        </p:nvSpPr>
        <p:spPr>
          <a:xfrm>
            <a:off x="988050" y="1697525"/>
            <a:ext cx="7344000" cy="30000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METSALU, T.; VILO, J</a:t>
            </a:r>
            <a:r>
              <a:rPr b="0" i="0" lang="pt-BR" sz="1200" u="none" cap="none" strike="noStrike">
                <a:solidFill>
                  <a:schemeClr val="dk1"/>
                </a:solidFill>
                <a:latin typeface="Quicksand"/>
                <a:ea typeface="Quicksand"/>
                <a:cs typeface="Quicksand"/>
                <a:sym typeface="Quicksand"/>
              </a:rPr>
              <a:t>. ClustVis: A web tool for visualizing clustering of multivariate data using Principal Component Analysis and heatmap. Nucleic Acids Research, v. 43, n. W1, p. W566–W570, 2015. ISSN 13624962.</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MORSHED, A.; TSAI, P. W.; JAYARAMAN, P. P.; SELLIS, T.; GEORGAKOPOULOS, D.; BURKE, S.; JOACHIM, S.; QUAH, M. S.; TSVETKOV, S.; LIEW, J.; JENKINS, C</a:t>
            </a:r>
            <a:r>
              <a:rPr b="0" i="0" lang="pt-BR" sz="1200" u="none" cap="none" strike="noStrike">
                <a:solidFill>
                  <a:schemeClr val="dk1"/>
                </a:solidFill>
                <a:latin typeface="Quicksand"/>
                <a:ea typeface="Quicksand"/>
                <a:cs typeface="Quicksand"/>
                <a:sym typeface="Quicksand"/>
              </a:rPr>
              <a:t>. Viscrime: A crime visualisation system for crime trajectory from multi-dimensional sources. In: WSDM 2019 - Proceedings of the 12th ACM International Conference on Web Search and Data Mining . [S.l.]: Association for Computing Machinery, Inc, 2019. p. 802–805. ISBN 9781450359405.</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OLIPHANT, T. E</a:t>
            </a:r>
            <a:r>
              <a:rPr b="0" i="0" lang="pt-BR" sz="1200" u="none" cap="none" strike="noStrike">
                <a:solidFill>
                  <a:schemeClr val="dk1"/>
                </a:solidFill>
                <a:latin typeface="Quicksand"/>
                <a:ea typeface="Quicksand"/>
                <a:cs typeface="Quicksand"/>
                <a:sym typeface="Quicksand"/>
              </a:rPr>
              <a:t>. A guide to NumPy. [S.l.]: Trelgol Publishing USA, 2006. v. 1. </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PAPPALARDO, L.; SIMINI, F.; BARLACCHI, G.; PELLUNGRINI, R</a:t>
            </a:r>
            <a:r>
              <a:rPr b="0" i="0" lang="pt-BR" sz="1200" u="none" cap="none" strike="noStrike">
                <a:solidFill>
                  <a:schemeClr val="dk1"/>
                </a:solidFill>
                <a:latin typeface="Quicksand"/>
                <a:ea typeface="Quicksand"/>
                <a:cs typeface="Quicksand"/>
                <a:sym typeface="Quicksand"/>
              </a:rPr>
              <a:t>. scikit-mobility: a Python library for the analysis, generation and risk assessment of mobility data. 2019.</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PEDREGOSA, F.; VAROQUAUX, G.; GRAMFORT, A.; MICHEL, V.; THIRION, B.; GRISEL, O.; BLONDEL, M.; PRETTENHOFER, P.; WEISS, R.; DUBOURG, V. et al</a:t>
            </a:r>
            <a:r>
              <a:rPr b="0" i="0" lang="pt-BR" sz="1200" u="none" cap="none" strike="noStrike">
                <a:solidFill>
                  <a:schemeClr val="dk1"/>
                </a:solidFill>
                <a:latin typeface="Quicksand"/>
                <a:ea typeface="Quicksand"/>
                <a:cs typeface="Quicksand"/>
                <a:sym typeface="Quicksand"/>
              </a:rPr>
              <a:t>. Scikit-learn: Machine learning in python. Journal of machine learning research, v. 12, n. Oct, p. 2825–2830, 2011.</a:t>
            </a:r>
            <a:endParaRPr b="0" i="0" sz="12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7946dbaeda_0_296"/>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861" name="Google Shape;861;g7946dbaeda_0_296"/>
          <p:cNvSpPr txBox="1"/>
          <p:nvPr>
            <p:ph type="title"/>
          </p:nvPr>
        </p:nvSpPr>
        <p:spPr>
          <a:xfrm>
            <a:off x="844425" y="5600"/>
            <a:ext cx="26874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pt-BR">
                <a:solidFill>
                  <a:srgbClr val="1F243C"/>
                </a:solidFill>
                <a:latin typeface="Quicksand"/>
                <a:ea typeface="Quicksand"/>
                <a:cs typeface="Quicksand"/>
                <a:sym typeface="Quicksand"/>
              </a:rPr>
              <a:t>REFERÊNCIAS</a:t>
            </a:r>
            <a:endParaRPr>
              <a:solidFill>
                <a:srgbClr val="1F243C"/>
              </a:solidFill>
              <a:latin typeface="Quicksand"/>
              <a:ea typeface="Quicksand"/>
              <a:cs typeface="Quicksand"/>
              <a:sym typeface="Quicksand"/>
            </a:endParaRPr>
          </a:p>
        </p:txBody>
      </p:sp>
      <p:sp>
        <p:nvSpPr>
          <p:cNvPr id="862" name="Google Shape;862;g7946dbaeda_0_296"/>
          <p:cNvSpPr txBox="1"/>
          <p:nvPr/>
        </p:nvSpPr>
        <p:spPr>
          <a:xfrm>
            <a:off x="988050" y="1697525"/>
            <a:ext cx="7344000" cy="30000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REY, S.; ANSELIN, L</a:t>
            </a:r>
            <a:r>
              <a:rPr b="0" i="0" lang="pt-BR" sz="1200" u="none" cap="none" strike="noStrike">
                <a:solidFill>
                  <a:schemeClr val="dk1"/>
                </a:solidFill>
                <a:latin typeface="Quicksand"/>
                <a:ea typeface="Quicksand"/>
                <a:cs typeface="Quicksand"/>
                <a:sym typeface="Quicksand"/>
              </a:rPr>
              <a:t>. Pysal:  A python library of spatial analytical methods. Review of Regional Studies, Oklahoma State University, v. 37, n. 1, p. 5–27, 2007. ISSN 1553-0892.</a:t>
            </a:r>
            <a:endParaRPr b="0" i="0" sz="1200" u="none" cap="none" strike="noStrike">
              <a:solidFill>
                <a:schemeClr val="dk1"/>
              </a:solidFill>
              <a:latin typeface="Quicksand"/>
              <a:ea typeface="Quicksand"/>
              <a:cs typeface="Quicksand"/>
              <a:sym typeface="Quicksand"/>
            </a:endParaRPr>
          </a:p>
          <a:p>
            <a:pPr indent="-304800" lvl="0" marL="457200" marR="10160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RUAN, S.; LI, R.; BAO, J.; HE, T.; ZHENG, Y</a:t>
            </a:r>
            <a:r>
              <a:rPr b="0" i="0" lang="pt-BR" sz="1200" u="none" cap="none" strike="noStrike">
                <a:solidFill>
                  <a:schemeClr val="dk1"/>
                </a:solidFill>
                <a:latin typeface="Quicksand"/>
                <a:ea typeface="Quicksand"/>
                <a:cs typeface="Quicksand"/>
                <a:sym typeface="Quicksand"/>
              </a:rPr>
              <a:t>. Cloudtp: A cloud-based flexible trajectory preprocessing Framework. Proceedings - IEEE 34th International Conference on Data Engineering, ICDE 2018, p. 1601–1604, 2018.</a:t>
            </a:r>
            <a:endParaRPr b="0" i="0" sz="1200" u="none" cap="none" strike="noStrike">
              <a:solidFill>
                <a:schemeClr val="dk1"/>
              </a:solidFill>
              <a:latin typeface="Quicksand"/>
              <a:ea typeface="Quicksand"/>
              <a:cs typeface="Quicksand"/>
              <a:sym typeface="Quicksand"/>
            </a:endParaRPr>
          </a:p>
          <a:p>
            <a:pPr indent="-304800" lvl="0" marL="457200" marR="10160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SACHARIDIS, D.; PATROUMPAS, K.; TERROVITIS, M.; KANTERE, V.; POTAMIAS, M.; MOURATIDIS, K.; SELLIS, T</a:t>
            </a:r>
            <a:r>
              <a:rPr b="0" i="0" lang="pt-BR" sz="1200" u="none" cap="none" strike="noStrike">
                <a:solidFill>
                  <a:schemeClr val="dk1"/>
                </a:solidFill>
                <a:latin typeface="Quicksand"/>
                <a:ea typeface="Quicksand"/>
                <a:cs typeface="Quicksand"/>
                <a:sym typeface="Quicksand"/>
              </a:rPr>
              <a:t>. On-line discovery of hot motion paths. In: Proceedings of the 11th International Conference on Extending Database Technology: Advances in Database Technology . New York, NY, USA: ACM, 2008. (EDBT ’08), p. 392–403. ISBN 978-1-59593-926-5. Disponível em: &lt;</a:t>
            </a:r>
            <a:r>
              <a:rPr b="0" i="0" lang="pt-BR" sz="1200" u="sng" cap="none" strike="noStrike">
                <a:solidFill>
                  <a:schemeClr val="hlink"/>
                </a:solidFill>
                <a:latin typeface="Quicksand"/>
                <a:ea typeface="Quicksand"/>
                <a:cs typeface="Quicksand"/>
                <a:sym typeface="Quicksand"/>
                <a:hlinkClick r:id="rId3"/>
              </a:rPr>
              <a:t>http://doi.acm.org/10.1145/1353343.1353392</a:t>
            </a:r>
            <a:r>
              <a:rPr b="0" i="0" lang="pt-BR" sz="1200" u="none" cap="none" strike="noStrike">
                <a:solidFill>
                  <a:schemeClr val="dk1"/>
                </a:solidFill>
                <a:latin typeface="Quicksand"/>
                <a:ea typeface="Quicksand"/>
                <a:cs typeface="Quicksand"/>
                <a:sym typeface="Quicksand"/>
              </a:rPr>
              <a:t>&gt;.</a:t>
            </a:r>
            <a:endParaRPr b="0" i="0" sz="1200" u="none" cap="none" strike="noStrike">
              <a:solidFill>
                <a:schemeClr val="dk1"/>
              </a:solidFill>
              <a:latin typeface="Quicksand"/>
              <a:ea typeface="Quicksand"/>
              <a:cs typeface="Quicksand"/>
              <a:sym typeface="Quicksand"/>
            </a:endParaRPr>
          </a:p>
          <a:p>
            <a:pPr indent="-304800" lvl="0" marL="457200" marR="10160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WEI, L. Y.; ZHENG, Y.; PENG, W. C</a:t>
            </a:r>
            <a:r>
              <a:rPr b="0" i="0" lang="pt-BR" sz="1200" u="none" cap="none" strike="noStrike">
                <a:solidFill>
                  <a:schemeClr val="dk1"/>
                </a:solidFill>
                <a:latin typeface="Quicksand"/>
                <a:ea typeface="Quicksand"/>
                <a:cs typeface="Quicksand"/>
                <a:sym typeface="Quicksand"/>
              </a:rPr>
              <a:t>. Constructing popular routes from uncertain trajectories. Proceedings of the ACM SIGKDD International Conference on Knowledge Discovery and Data Mining, p. 195–203, 2012.</a:t>
            </a:r>
            <a:endParaRPr b="0" i="0" sz="1200" u="none" cap="none" strike="noStrike">
              <a:solidFill>
                <a:schemeClr val="dk1"/>
              </a:solidFill>
              <a:latin typeface="Quicksand"/>
              <a:ea typeface="Quicksand"/>
              <a:cs typeface="Quicksand"/>
              <a:sym typeface="Quicksand"/>
            </a:endParaRPr>
          </a:p>
          <a:p>
            <a:pPr indent="0" lvl="0" marL="0" marR="0" rtl="0" algn="l">
              <a:lnSpc>
                <a:spcPct val="100000"/>
              </a:lnSpc>
              <a:spcBef>
                <a:spcPts val="80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g7946dbaeda_0_290"/>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868" name="Google Shape;868;g7946dbaeda_0_290"/>
          <p:cNvSpPr txBox="1"/>
          <p:nvPr>
            <p:ph type="title"/>
          </p:nvPr>
        </p:nvSpPr>
        <p:spPr>
          <a:xfrm>
            <a:off x="844425" y="5600"/>
            <a:ext cx="26874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pt-BR">
                <a:solidFill>
                  <a:srgbClr val="1F243C"/>
                </a:solidFill>
                <a:latin typeface="Quicksand"/>
                <a:ea typeface="Quicksand"/>
                <a:cs typeface="Quicksand"/>
                <a:sym typeface="Quicksand"/>
              </a:rPr>
              <a:t>REFERÊNCIAS</a:t>
            </a:r>
            <a:endParaRPr>
              <a:solidFill>
                <a:srgbClr val="1F243C"/>
              </a:solidFill>
              <a:latin typeface="Quicksand"/>
              <a:ea typeface="Quicksand"/>
              <a:cs typeface="Quicksand"/>
              <a:sym typeface="Quicksand"/>
            </a:endParaRPr>
          </a:p>
        </p:txBody>
      </p:sp>
      <p:sp>
        <p:nvSpPr>
          <p:cNvPr id="869" name="Google Shape;869;g7946dbaeda_0_290"/>
          <p:cNvSpPr txBox="1"/>
          <p:nvPr/>
        </p:nvSpPr>
        <p:spPr>
          <a:xfrm>
            <a:off x="988050" y="1697525"/>
            <a:ext cx="7344000" cy="3000000"/>
          </a:xfrm>
          <a:prstGeom prst="rect">
            <a:avLst/>
          </a:prstGeom>
          <a:noFill/>
          <a:ln>
            <a:noFill/>
          </a:ln>
        </p:spPr>
        <p:txBody>
          <a:bodyPr anchorCtr="0" anchor="ctr" bIns="91425" lIns="91425" spcFirstLastPara="1" rIns="91425" wrap="square" tIns="91425">
            <a:noAutofit/>
          </a:bodyPr>
          <a:lstStyle/>
          <a:p>
            <a:pPr indent="-304800" lvl="0" marL="457200" marR="101600" rtl="0" algn="l">
              <a:lnSpc>
                <a:spcPct val="100000"/>
              </a:lnSpc>
              <a:spcBef>
                <a:spcPts val="80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ZAHARIA, M.; CHOWDHURY, M.; FRANKLIN, M.; SHENKER, S.; STOICA, I</a:t>
            </a:r>
            <a:r>
              <a:rPr b="0" i="0" lang="pt-BR" sz="1200" u="none" cap="none" strike="noStrike">
                <a:solidFill>
                  <a:schemeClr val="dk1"/>
                </a:solidFill>
                <a:latin typeface="Quicksand"/>
                <a:ea typeface="Quicksand"/>
                <a:cs typeface="Quicksand"/>
                <a:sym typeface="Quicksand"/>
              </a:rPr>
              <a:t>. Spark: Cluster computing with working sets. Proceedings of the 2nd USENIX conference on Hot topics in cloud computing, v. 10, p. 10–10, 07 2010.</a:t>
            </a:r>
            <a:endParaRPr b="0" i="0" sz="1200" u="none" cap="none" strike="noStrike">
              <a:solidFill>
                <a:schemeClr val="dk1"/>
              </a:solidFill>
              <a:latin typeface="Quicksand"/>
              <a:ea typeface="Quicksand"/>
              <a:cs typeface="Quicksand"/>
              <a:sym typeface="Quicksand"/>
            </a:endParaRPr>
          </a:p>
          <a:p>
            <a:pPr indent="-304800" lvl="0" marL="457200" marR="10160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ZHENG, Y</a:t>
            </a:r>
            <a:r>
              <a:rPr b="0" i="0" lang="pt-BR" sz="1200" u="none" cap="none" strike="noStrike">
                <a:solidFill>
                  <a:schemeClr val="dk1"/>
                </a:solidFill>
                <a:latin typeface="Quicksand"/>
                <a:ea typeface="Quicksand"/>
                <a:cs typeface="Quicksand"/>
                <a:sym typeface="Quicksand"/>
              </a:rPr>
              <a:t>. Trajectory data mining: An overview. ACM Transaction on Intelligent Systems and Technology , September 2015. Disponível em: &lt;</a:t>
            </a:r>
            <a:r>
              <a:rPr b="0" i="0" lang="pt-BR" sz="1200" u="sng" cap="none" strike="noStrike">
                <a:solidFill>
                  <a:schemeClr val="hlink"/>
                </a:solidFill>
                <a:latin typeface="Quicksand"/>
                <a:ea typeface="Quicksand"/>
                <a:cs typeface="Quicksand"/>
                <a:sym typeface="Quicksand"/>
                <a:hlinkClick r:id="rId3"/>
              </a:rPr>
              <a:t>https://www.microsoft.com/en-us/research/</a:t>
            </a:r>
            <a:r>
              <a:rPr b="0" i="0" lang="pt-BR" sz="1200" u="none" cap="none" strike="noStrike">
                <a:solidFill>
                  <a:schemeClr val="dk1"/>
                </a:solidFill>
                <a:latin typeface="Quicksand"/>
                <a:ea typeface="Quicksand"/>
                <a:cs typeface="Quicksand"/>
                <a:sym typeface="Quicksand"/>
              </a:rPr>
              <a:t> publication/trajectory-data-mining-an-overview/&gt;.</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ZHENG, Y.; FU, H.; XIE, X.; MA, W.-Y.; LI, Q</a:t>
            </a:r>
            <a:r>
              <a:rPr b="0" i="0" lang="pt-BR" sz="1200" u="none" cap="none" strike="noStrike">
                <a:solidFill>
                  <a:schemeClr val="dk1"/>
                </a:solidFill>
                <a:latin typeface="Quicksand"/>
                <a:ea typeface="Quicksand"/>
                <a:cs typeface="Quicksand"/>
                <a:sym typeface="Quicksand"/>
              </a:rPr>
              <a:t>. Geolife GPS trajectory dataset - User Guide. Geolife gps trajectories 1.1. [S.l.], 2011. Geolife GPS trajectories 1.1. Disponível em: &lt;https://www.microsoft.com/en-us/research/publication/geolife-gps-trajectory-dataset-user-guide/&gt;.</a:t>
            </a:r>
            <a:endParaRPr b="0" i="0" sz="1200" u="none" cap="none" strike="noStrike">
              <a:solidFill>
                <a:schemeClr val="dk1"/>
              </a:solidFill>
              <a:latin typeface="Quicksand"/>
              <a:ea typeface="Quicksand"/>
              <a:cs typeface="Quicksand"/>
              <a:sym typeface="Quicksand"/>
            </a:endParaRPr>
          </a:p>
          <a:p>
            <a:pPr indent="-304800" lvl="0" marL="457200" marR="0" rtl="0" algn="l">
              <a:lnSpc>
                <a:spcPct val="100000"/>
              </a:lnSpc>
              <a:spcBef>
                <a:spcPts val="0"/>
              </a:spcBef>
              <a:spcAft>
                <a:spcPts val="0"/>
              </a:spcAft>
              <a:buClr>
                <a:schemeClr val="dk1"/>
              </a:buClr>
              <a:buSzPts val="1200"/>
              <a:buFont typeface="Quicksand"/>
              <a:buChar char="●"/>
            </a:pPr>
            <a:r>
              <a:rPr b="1" i="0" lang="pt-BR" sz="1200" u="none" cap="none" strike="noStrike">
                <a:solidFill>
                  <a:schemeClr val="dk1"/>
                </a:solidFill>
                <a:latin typeface="Quicksand"/>
                <a:ea typeface="Quicksand"/>
                <a:cs typeface="Quicksand"/>
                <a:sym typeface="Quicksand"/>
              </a:rPr>
              <a:t>ZHENG, Y.; LIU, T.; WANG, Y.; ZHU, Y.; LIU, Y.; CHANG, E</a:t>
            </a:r>
            <a:r>
              <a:rPr b="0" i="0" lang="pt-BR" sz="1200" u="none" cap="none" strike="noStrike">
                <a:solidFill>
                  <a:schemeClr val="dk1"/>
                </a:solidFill>
                <a:latin typeface="Quicksand"/>
                <a:ea typeface="Quicksand"/>
                <a:cs typeface="Quicksand"/>
                <a:sym typeface="Quicksand"/>
              </a:rPr>
              <a:t>. Diagnosing New York city’s noises with ubiquitous data. UbiComp 2014 - Proceedings of the 2014 ACM International Joint Conference on Pervasive and Ubiquitous Computing , p. 715–725, 2014.</a:t>
            </a:r>
            <a:endParaRPr b="0" i="0" sz="12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Quicksand"/>
              <a:ea typeface="Quicksand"/>
              <a:cs typeface="Quicksand"/>
              <a:sym typeface="Quicksan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27"/>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875" name="Google Shape;875;p27"/>
          <p:cNvSpPr txBox="1"/>
          <p:nvPr>
            <p:ph type="title"/>
          </p:nvPr>
        </p:nvSpPr>
        <p:spPr>
          <a:xfrm>
            <a:off x="1094325" y="543675"/>
            <a:ext cx="3603300" cy="203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sz="4200">
                <a:solidFill>
                  <a:srgbClr val="28C3DB"/>
                </a:solidFill>
                <a:latin typeface="Quicksand Light"/>
                <a:ea typeface="Quicksand Light"/>
                <a:cs typeface="Quicksand Light"/>
                <a:sym typeface="Quicksand Light"/>
              </a:rPr>
              <a:t>OBRIGADO!</a:t>
            </a:r>
            <a:endParaRPr sz="4200">
              <a:solidFill>
                <a:srgbClr val="28C3DB"/>
              </a:solidFill>
              <a:latin typeface="Quicksand Light"/>
              <a:ea typeface="Quicksand Light"/>
              <a:cs typeface="Quicksand Light"/>
              <a:sym typeface="Quicksand Light"/>
            </a:endParaRPr>
          </a:p>
        </p:txBody>
      </p:sp>
      <p:sp>
        <p:nvSpPr>
          <p:cNvPr id="876" name="Google Shape;876;p27"/>
          <p:cNvSpPr txBox="1"/>
          <p:nvPr>
            <p:ph idx="1" type="body"/>
          </p:nvPr>
        </p:nvSpPr>
        <p:spPr>
          <a:xfrm>
            <a:off x="1145400" y="1633275"/>
            <a:ext cx="4870800" cy="253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pt-BR">
                <a:latin typeface="Quicksand Light"/>
                <a:ea typeface="Quicksand Light"/>
                <a:cs typeface="Quicksand Light"/>
                <a:sym typeface="Quicksand Light"/>
              </a:rPr>
              <a:t>Dúvidas?</a:t>
            </a:r>
            <a:endParaRPr>
              <a:latin typeface="Quicksand Light"/>
              <a:ea typeface="Quicksand Light"/>
              <a:cs typeface="Quicksand Light"/>
              <a:sym typeface="Quicksand Light"/>
            </a:endParaRPr>
          </a:p>
          <a:p>
            <a:pPr indent="0" lvl="0" marL="0" rtl="0" algn="l">
              <a:lnSpc>
                <a:spcPct val="100000"/>
              </a:lnSpc>
              <a:spcBef>
                <a:spcPts val="600"/>
              </a:spcBef>
              <a:spcAft>
                <a:spcPts val="0"/>
              </a:spcAft>
              <a:buClr>
                <a:schemeClr val="dk1"/>
              </a:buClr>
              <a:buSzPts val="1100"/>
              <a:buFont typeface="Arial"/>
              <a:buNone/>
            </a:pPr>
            <a:r>
              <a:rPr lang="pt-BR" sz="1600">
                <a:latin typeface="Quicksand"/>
                <a:ea typeface="Quicksand"/>
                <a:cs typeface="Quicksand"/>
                <a:sym typeface="Quicksand"/>
              </a:rPr>
              <a:t>Você pode me encontrar em</a:t>
            </a:r>
            <a:endParaRPr sz="1600">
              <a:latin typeface="Quicksand"/>
              <a:ea typeface="Quicksand"/>
              <a:cs typeface="Quicksand"/>
              <a:sym typeface="Quicksand"/>
            </a:endParaRPr>
          </a:p>
          <a:p>
            <a:pPr indent="-330200" lvl="0" marL="457200" rtl="0" algn="l">
              <a:lnSpc>
                <a:spcPct val="100000"/>
              </a:lnSpc>
              <a:spcBef>
                <a:spcPts val="600"/>
              </a:spcBef>
              <a:spcAft>
                <a:spcPts val="0"/>
              </a:spcAft>
              <a:buClr>
                <a:srgbClr val="28C3DB"/>
              </a:buClr>
              <a:buSzPts val="1600"/>
              <a:buFont typeface="Quicksand"/>
              <a:buChar char="▹"/>
            </a:pPr>
            <a:r>
              <a:rPr lang="pt-BR" sz="1600">
                <a:latin typeface="Quicksand"/>
                <a:ea typeface="Quicksand"/>
                <a:cs typeface="Quicksand"/>
                <a:sym typeface="Quicksand"/>
              </a:rPr>
              <a:t>andrezafernandes@insightlab.ufc.br</a:t>
            </a:r>
            <a:endParaRPr sz="1600">
              <a:latin typeface="Quicksand"/>
              <a:ea typeface="Quicksand"/>
              <a:cs typeface="Quicksand"/>
              <a:sym typeface="Quicksand"/>
            </a:endParaRPr>
          </a:p>
          <a:p>
            <a:pPr indent="-330200" lvl="0" marL="457200" rtl="0" algn="l">
              <a:lnSpc>
                <a:spcPct val="100000"/>
              </a:lnSpc>
              <a:spcBef>
                <a:spcPts val="600"/>
              </a:spcBef>
              <a:spcAft>
                <a:spcPts val="0"/>
              </a:spcAft>
              <a:buClr>
                <a:srgbClr val="28C3DB"/>
              </a:buClr>
              <a:buSzPts val="1600"/>
              <a:buFont typeface="Quicksand"/>
              <a:buChar char="▹"/>
            </a:pPr>
            <a:r>
              <a:rPr lang="pt-BR" sz="1600">
                <a:latin typeface="Quicksand"/>
                <a:ea typeface="Quicksand"/>
                <a:cs typeface="Quicksand"/>
                <a:sym typeface="Quicksand"/>
              </a:rPr>
              <a:t>@drocksf</a:t>
            </a:r>
            <a:endParaRPr sz="1600">
              <a:latin typeface="Quicksand"/>
              <a:ea typeface="Quicksand"/>
              <a:cs typeface="Quicksand"/>
              <a:sym typeface="Quicksand"/>
            </a:endParaRPr>
          </a:p>
          <a:p>
            <a:pPr indent="-330200" lvl="0" marL="457200" rtl="0" algn="l">
              <a:lnSpc>
                <a:spcPct val="100000"/>
              </a:lnSpc>
              <a:spcBef>
                <a:spcPts val="600"/>
              </a:spcBef>
              <a:spcAft>
                <a:spcPts val="0"/>
              </a:spcAft>
              <a:buSzPts val="1600"/>
              <a:buFont typeface="Quicksand"/>
              <a:buChar char="▹"/>
            </a:pPr>
            <a:r>
              <a:rPr lang="pt-BR" sz="1600">
                <a:latin typeface="Quicksand"/>
                <a:ea typeface="Quicksand"/>
                <a:cs typeface="Quicksand"/>
                <a:sym typeface="Quicksand"/>
              </a:rPr>
              <a:t>github.com/andyfernandes</a:t>
            </a:r>
            <a:endParaRPr sz="1600">
              <a:latin typeface="Quicksand"/>
              <a:ea typeface="Quicksand"/>
              <a:cs typeface="Quicksand"/>
              <a:sym typeface="Quicksand"/>
            </a:endParaRPr>
          </a:p>
        </p:txBody>
      </p:sp>
      <p:pic>
        <p:nvPicPr>
          <p:cNvPr descr="TESTArtboard 1 copy 7@3x.png" id="877" name="Google Shape;877;p27"/>
          <p:cNvPicPr preferRelativeResize="0"/>
          <p:nvPr/>
        </p:nvPicPr>
        <p:blipFill rotWithShape="1">
          <a:blip r:embed="rId3">
            <a:alphaModFix amt="8000"/>
          </a:blip>
          <a:srcRect b="39104" l="17495" r="32458" t="10755"/>
          <a:stretch/>
        </p:blipFill>
        <p:spPr>
          <a:xfrm rot="-5400000">
            <a:off x="6413749" y="-6499"/>
            <a:ext cx="2723600" cy="2736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acb8420447_0_141"/>
          <p:cNvSpPr txBox="1"/>
          <p:nvPr>
            <p:ph idx="2" type="body"/>
          </p:nvPr>
        </p:nvSpPr>
        <p:spPr>
          <a:xfrm>
            <a:off x="844425" y="1359600"/>
            <a:ext cx="5926800" cy="28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pt-BR" sz="1800">
                <a:latin typeface="Quicksand"/>
                <a:ea typeface="Quicksand"/>
                <a:cs typeface="Quicksand"/>
                <a:sym typeface="Quicksand"/>
              </a:rPr>
              <a:t>DIA 02: 01/12</a:t>
            </a:r>
            <a:endParaRPr b="1"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Recapitulando</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Notações &amp; Terminologias</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 Regressão Linear</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 Regressão Logística</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 Grid Search </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 Cross Validation</a:t>
            </a:r>
            <a:endParaRPr sz="1800">
              <a:latin typeface="Quicksand"/>
              <a:ea typeface="Quicksand"/>
              <a:cs typeface="Quicksand"/>
              <a:sym typeface="Quicksand"/>
            </a:endParaRPr>
          </a:p>
          <a:p>
            <a:pPr indent="-342900" lvl="0" marL="457200" rtl="0" algn="l">
              <a:lnSpc>
                <a:spcPct val="100000"/>
              </a:lnSpc>
              <a:spcBef>
                <a:spcPts val="600"/>
              </a:spcBef>
              <a:spcAft>
                <a:spcPts val="0"/>
              </a:spcAft>
              <a:buSzPts val="1800"/>
              <a:buFont typeface="Quicksand"/>
              <a:buChar char="▹"/>
            </a:pPr>
            <a:r>
              <a:rPr lang="pt-BR" sz="1800">
                <a:latin typeface="Quicksand"/>
                <a:ea typeface="Quicksand"/>
                <a:cs typeface="Quicksand"/>
                <a:sym typeface="Quicksand"/>
              </a:rPr>
              <a:t>Hands-on</a:t>
            </a:r>
            <a:endParaRPr sz="1800">
              <a:latin typeface="Quicksand"/>
              <a:ea typeface="Quicksand"/>
              <a:cs typeface="Quicksand"/>
              <a:sym typeface="Quicksand"/>
            </a:endParaRPr>
          </a:p>
          <a:p>
            <a:pPr indent="0" lvl="0" marL="0" rtl="0" algn="l">
              <a:lnSpc>
                <a:spcPct val="100000"/>
              </a:lnSpc>
              <a:spcBef>
                <a:spcPts val="600"/>
              </a:spcBef>
              <a:spcAft>
                <a:spcPts val="0"/>
              </a:spcAft>
              <a:buNone/>
            </a:pPr>
            <a:r>
              <a:rPr b="1" lang="pt-BR" sz="1800">
                <a:latin typeface="Quicksand"/>
                <a:ea typeface="Quicksand"/>
                <a:cs typeface="Quicksand"/>
                <a:sym typeface="Quicksand"/>
              </a:rPr>
              <a:t> </a:t>
            </a:r>
            <a:endParaRPr b="1" sz="1800">
              <a:latin typeface="Quicksand"/>
              <a:ea typeface="Quicksand"/>
              <a:cs typeface="Quicksand"/>
              <a:sym typeface="Quicksand"/>
            </a:endParaRPr>
          </a:p>
          <a:p>
            <a:pPr indent="0" lvl="0" marL="457200" rtl="0" algn="l">
              <a:lnSpc>
                <a:spcPct val="100000"/>
              </a:lnSpc>
              <a:spcBef>
                <a:spcPts val="0"/>
              </a:spcBef>
              <a:spcAft>
                <a:spcPts val="0"/>
              </a:spcAft>
              <a:buSzPts val="2000"/>
              <a:buNone/>
            </a:pPr>
            <a:r>
              <a:t/>
            </a:r>
            <a:endParaRPr sz="1800">
              <a:latin typeface="Quicksand"/>
              <a:ea typeface="Quicksand"/>
              <a:cs typeface="Quicksand"/>
              <a:sym typeface="Quicksand"/>
            </a:endParaRPr>
          </a:p>
        </p:txBody>
      </p:sp>
      <p:sp>
        <p:nvSpPr>
          <p:cNvPr id="212" name="Google Shape;212;gacb8420447_0_141"/>
          <p:cNvSpPr txBox="1"/>
          <p:nvPr>
            <p:ph idx="12" type="sldNum"/>
          </p:nvPr>
        </p:nvSpPr>
        <p:spPr>
          <a:xfrm>
            <a:off x="-75" y="0"/>
            <a:ext cx="669600" cy="1140000"/>
          </a:xfrm>
          <a:prstGeom prst="rect">
            <a:avLst/>
          </a:prstGeom>
          <a:solidFill>
            <a:srgbClr val="1F24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fld id="{00000000-1234-1234-1234-123412341234}" type="slidenum">
              <a:rPr lang="pt-BR">
                <a:solidFill>
                  <a:srgbClr val="28C3DB"/>
                </a:solidFill>
              </a:rPr>
              <a:t>‹#›</a:t>
            </a:fld>
            <a:endParaRPr>
              <a:solidFill>
                <a:srgbClr val="28C3DB"/>
              </a:solidFill>
            </a:endParaRPr>
          </a:p>
        </p:txBody>
      </p:sp>
      <p:sp>
        <p:nvSpPr>
          <p:cNvPr id="213" name="Google Shape;213;gacb8420447_0_141"/>
          <p:cNvSpPr txBox="1"/>
          <p:nvPr>
            <p:ph type="title"/>
          </p:nvPr>
        </p:nvSpPr>
        <p:spPr>
          <a:xfrm>
            <a:off x="844425" y="5600"/>
            <a:ext cx="6209100" cy="114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pt-BR">
                <a:solidFill>
                  <a:srgbClr val="1F243C"/>
                </a:solidFill>
                <a:latin typeface="Quicksand"/>
                <a:ea typeface="Quicksand"/>
                <a:cs typeface="Quicksand"/>
                <a:sym typeface="Quicksand"/>
              </a:rPr>
              <a:t>ESTRUTURA DO MINICURSO</a:t>
            </a:r>
            <a:endParaRPr b="1">
              <a:solidFill>
                <a:srgbClr val="1F243C"/>
              </a:solidFill>
              <a:latin typeface="Quicksand"/>
              <a:ea typeface="Quicksand"/>
              <a:cs typeface="Quicksand"/>
              <a:sym typeface="Quicksand"/>
            </a:endParaRPr>
          </a:p>
        </p:txBody>
      </p:sp>
      <p:pic>
        <p:nvPicPr>
          <p:cNvPr id="214" name="Google Shape;214;gacb8420447_0_141"/>
          <p:cNvPicPr preferRelativeResize="0"/>
          <p:nvPr/>
        </p:nvPicPr>
        <p:blipFill>
          <a:blip r:embed="rId3">
            <a:alphaModFix/>
          </a:blip>
          <a:stretch>
            <a:fillRect/>
          </a:stretch>
        </p:blipFill>
        <p:spPr>
          <a:xfrm>
            <a:off x="4349875" y="1675450"/>
            <a:ext cx="4548524" cy="2567150"/>
          </a:xfrm>
          <a:prstGeom prst="rect">
            <a:avLst/>
          </a:prstGeom>
          <a:noFill/>
          <a:ln>
            <a:noFill/>
          </a:ln>
        </p:spPr>
      </p:pic>
      <p:pic>
        <p:nvPicPr>
          <p:cNvPr descr="TESTArtboard 1 copy 7@3x.png" id="215" name="Google Shape;215;gacb8420447_0_141"/>
          <p:cNvPicPr preferRelativeResize="0"/>
          <p:nvPr/>
        </p:nvPicPr>
        <p:blipFill rotWithShape="1">
          <a:blip r:embed="rId4">
            <a:alphaModFix amt="8000"/>
          </a:blip>
          <a:srcRect b="39104" l="17497" r="32452" t="10755"/>
          <a:stretch/>
        </p:blipFill>
        <p:spPr>
          <a:xfrm rot="-5400000">
            <a:off x="6413749" y="-6499"/>
            <a:ext cx="2723600" cy="2736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erim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